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4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c:style val="2"/>
  <c:chart>
    <c:title>
      <c:tx>
        <c:rich>
          <a:bodyPr rot="0"/>
          <a:lstStyle/>
          <a:p>
            <a:pPr>
              <a:defRPr lang="en-US" sz="1400" b="0" strike="noStrike" spc="-1">
                <a:solidFill>
                  <a:srgbClr val="595959"/>
                </a:solidFill>
                <a:latin typeface="Gill Sans MT"/>
              </a:defRPr>
            </a:pPr>
            <a:r>
              <a:rPr lang="en-US" sz="1400" b="0" strike="noStrike" spc="-1">
                <a:solidFill>
                  <a:srgbClr val="595959"/>
                </a:solidFill>
                <a:latin typeface="Gill Sans MT"/>
              </a:rPr>
              <a:t>Perfil de Pacientes com Trissomias </a:t>
            </a:r>
          </a:p>
        </c:rich>
      </c:tx>
      <c:layout>
        <c:manualLayout>
          <c:xMode val="edge"/>
          <c:yMode val="edge"/>
          <c:x val="0.17340019776804599"/>
          <c:y val="0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3.89885577058907E-2"/>
          <c:y val="4.6340648323493397E-2"/>
          <c:w val="0.48735697132363298"/>
          <c:h val="0.83669377297538206"/>
        </c:manualLayout>
      </c:layout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N</c:v>
                </c:pt>
              </c:strCache>
            </c:strRef>
          </c:tx>
          <c:spPr>
            <a:solidFill>
              <a:srgbClr val="AD84C6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AD84C6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1-2B5C-4FCA-96B0-4BAF5EFFACEB}"/>
              </c:ext>
            </c:extLst>
          </c:dPt>
          <c:dPt>
            <c:idx val="1"/>
            <c:bubble3D val="0"/>
            <c:spPr>
              <a:solidFill>
                <a:srgbClr val="8784C7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3-2B5C-4FCA-96B0-4BAF5EFFACEB}"/>
              </c:ext>
            </c:extLst>
          </c:dPt>
          <c:dPt>
            <c:idx val="2"/>
            <c:bubble3D val="0"/>
            <c:spPr>
              <a:solidFill>
                <a:srgbClr val="5D739A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5-2B5C-4FCA-96B0-4BAF5EFFACEB}"/>
              </c:ext>
            </c:extLst>
          </c:dPt>
          <c:dPt>
            <c:idx val="3"/>
            <c:bubble3D val="0"/>
            <c:spPr>
              <a:solidFill>
                <a:srgbClr val="6997AF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7-2B5C-4FCA-96B0-4BAF5EFFACEB}"/>
              </c:ext>
            </c:extLst>
          </c:dPt>
          <c:dPt>
            <c:idx val="4"/>
            <c:bubble3D val="0"/>
            <c:spPr>
              <a:solidFill>
                <a:srgbClr val="84ACB6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9-2B5C-4FCA-96B0-4BAF5EFFACEB}"/>
              </c:ext>
            </c:extLst>
          </c:dPt>
          <c:dPt>
            <c:idx val="5"/>
            <c:bubble3D val="0"/>
            <c:spPr>
              <a:solidFill>
                <a:srgbClr val="6F8183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B-2B5C-4FCA-96B0-4BAF5EFFACEB}"/>
              </c:ext>
            </c:extLst>
          </c:dPt>
          <c:dPt>
            <c:idx val="6"/>
            <c:bubble3D val="0"/>
            <c:spPr>
              <a:solidFill>
                <a:srgbClr val="6C3F87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D-2B5C-4FCA-96B0-4BAF5EFFACEB}"/>
              </c:ext>
            </c:extLst>
          </c:dPt>
          <c:dLbls>
            <c:dLbl>
              <c:idx val="0"/>
              <c:numFmt formatCode="General" sourceLinked="0"/>
              <c:spPr/>
              <c:txPr>
                <a:bodyPr wrap="square"/>
                <a:lstStyle/>
                <a:p>
                  <a:pPr>
                    <a:defRPr sz="1200" b="1" strike="noStrike" spc="-1">
                      <a:solidFill>
                        <a:srgbClr val="FFFFFF"/>
                      </a:solidFill>
                      <a:latin typeface="Arial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1-2B5C-4FCA-96B0-4BAF5EFFACEB}"/>
                </c:ext>
              </c:extLst>
            </c:dLbl>
            <c:dLbl>
              <c:idx val="1"/>
              <c:numFmt formatCode="General" sourceLinked="0"/>
              <c:spPr/>
              <c:txPr>
                <a:bodyPr wrap="square"/>
                <a:lstStyle/>
                <a:p>
                  <a:pPr>
                    <a:defRPr sz="1200" b="1" strike="noStrike" spc="-1">
                      <a:solidFill>
                        <a:srgbClr val="FFFFFF"/>
                      </a:solidFill>
                      <a:latin typeface="Arial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3-2B5C-4FCA-96B0-4BAF5EFFACEB}"/>
                </c:ext>
              </c:extLst>
            </c:dLbl>
            <c:dLbl>
              <c:idx val="2"/>
              <c:numFmt formatCode="General" sourceLinked="0"/>
              <c:spPr/>
              <c:txPr>
                <a:bodyPr wrap="square"/>
                <a:lstStyle/>
                <a:p>
                  <a:pPr>
                    <a:defRPr sz="1200" b="1" strike="noStrike" spc="-1">
                      <a:solidFill>
                        <a:srgbClr val="FFFFFF"/>
                      </a:solidFill>
                      <a:latin typeface="Arial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5-2B5C-4FCA-96B0-4BAF5EFFACEB}"/>
                </c:ext>
              </c:extLst>
            </c:dLbl>
            <c:dLbl>
              <c:idx val="3"/>
              <c:numFmt formatCode="General" sourceLinked="0"/>
              <c:spPr/>
              <c:txPr>
                <a:bodyPr wrap="square"/>
                <a:lstStyle/>
                <a:p>
                  <a:pPr>
                    <a:defRPr sz="1200" b="1" strike="noStrike" spc="-1">
                      <a:solidFill>
                        <a:srgbClr val="FFFFFF"/>
                      </a:solidFill>
                      <a:latin typeface="Arial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7-2B5C-4FCA-96B0-4BAF5EFFACEB}"/>
                </c:ext>
              </c:extLst>
            </c:dLbl>
            <c:dLbl>
              <c:idx val="4"/>
              <c:numFmt formatCode="General" sourceLinked="0"/>
              <c:spPr/>
              <c:txPr>
                <a:bodyPr wrap="square"/>
                <a:lstStyle/>
                <a:p>
                  <a:pPr>
                    <a:defRPr sz="1200" b="1" strike="noStrike" spc="-1">
                      <a:solidFill>
                        <a:srgbClr val="FFFFFF"/>
                      </a:solidFill>
                      <a:latin typeface="Arial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9-2B5C-4FCA-96B0-4BAF5EFFACEB}"/>
                </c:ext>
              </c:extLst>
            </c:dLbl>
            <c:dLbl>
              <c:idx val="5"/>
              <c:numFmt formatCode="General" sourceLinked="0"/>
              <c:spPr/>
              <c:txPr>
                <a:bodyPr wrap="square"/>
                <a:lstStyle/>
                <a:p>
                  <a:pPr>
                    <a:defRPr sz="1200" b="1" strike="noStrike" spc="-1">
                      <a:solidFill>
                        <a:srgbClr val="FFFFFF"/>
                      </a:solidFill>
                      <a:latin typeface="Arial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B-2B5C-4FCA-96B0-4BAF5EFFACEB}"/>
                </c:ext>
              </c:extLst>
            </c:dLbl>
            <c:dLbl>
              <c:idx val="6"/>
              <c:numFmt formatCode="General" sourceLinked="0"/>
              <c:spPr/>
              <c:txPr>
                <a:bodyPr wrap="square"/>
                <a:lstStyle/>
                <a:p>
                  <a:pPr>
                    <a:defRPr sz="1200" b="1" strike="noStrike" spc="-1">
                      <a:solidFill>
                        <a:srgbClr val="FFFFFF"/>
                      </a:solidFill>
                      <a:latin typeface="Arial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D-2B5C-4FCA-96B0-4BAF5EFFACEB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200" b="1" strike="noStrike" spc="-1">
                    <a:solidFill>
                      <a:srgbClr val="FFFFFF"/>
                    </a:solidFill>
                    <a:latin typeface="Arial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7"/>
                <c:pt idx="0">
                  <c:v>Trissomia +8</c:v>
                </c:pt>
                <c:pt idx="1">
                  <c:v>Trissomia +21</c:v>
                </c:pt>
                <c:pt idx="2">
                  <c:v>Trissomia +13</c:v>
                </c:pt>
                <c:pt idx="3">
                  <c:v>Trissomia +14</c:v>
                </c:pt>
                <c:pt idx="4">
                  <c:v>Trissomia +9</c:v>
                </c:pt>
                <c:pt idx="5">
                  <c:v>Trissomia +22</c:v>
                </c:pt>
                <c:pt idx="6">
                  <c:v>Trissomia +10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5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B5C-4FCA-96B0-4BAF5EFFAC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55192009367650297"/>
          <c:y val="0.240739759969859"/>
          <c:w val="0.25390859716606901"/>
          <c:h val="0.54745479731700197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400" b="0" strike="noStrike" spc="-1">
              <a:solidFill>
                <a:srgbClr val="595959"/>
              </a:solidFill>
              <a:latin typeface="Gill Sans MT"/>
            </a:defRPr>
          </a:pPr>
          <a:endParaRPr lang="pt-BR"/>
        </a:p>
      </c:txPr>
    </c:legend>
    <c:plotVisOnly val="1"/>
    <c:dispBlanksAs val="gap"/>
    <c:showDLblsOverMax val="1"/>
  </c:chart>
  <c:spPr>
    <a:noFill/>
    <a:ln w="0">
      <a:noFill/>
    </a:ln>
  </c:spPr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Gill Sans MT"/>
              </a:rPr>
              <a:t>Clique para mover o slide</a:t>
            </a: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Clique para editar o formato de notas</a:t>
            </a:r>
          </a:p>
        </p:txBody>
      </p:sp>
      <p:sp>
        <p:nvSpPr>
          <p:cNvPr id="17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pt-BR" sz="1400" b="0" strike="noStrike" spc="-1">
                <a:solidFill>
                  <a:srgbClr val="000000"/>
                </a:solidFill>
                <a:latin typeface="Times New Roman"/>
              </a:rPr>
              <a:t>&lt;cabeçalho&gt;</a:t>
            </a:r>
          </a:p>
        </p:txBody>
      </p:sp>
      <p:sp>
        <p:nvSpPr>
          <p:cNvPr id="178" name="PlaceHolder 4"/>
          <p:cNvSpPr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pt-B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pt-BR" sz="1400" b="0" strike="noStrike" spc="-1">
                <a:solidFill>
                  <a:srgbClr val="000000"/>
                </a:solidFill>
                <a:latin typeface="Times New Roman"/>
              </a:rPr>
              <a:t>&lt;data/hora&gt;</a:t>
            </a:r>
          </a:p>
        </p:txBody>
      </p:sp>
      <p:sp>
        <p:nvSpPr>
          <p:cNvPr id="179" name="PlaceHolder 5"/>
          <p:cNvSpPr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pt-B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pt-BR" sz="1400" b="0" strike="noStrike" spc="-1">
                <a:solidFill>
                  <a:srgbClr val="000000"/>
                </a:solidFill>
                <a:latin typeface="Times New Roman"/>
              </a:rPr>
              <a:t>&lt;rodapé&gt;</a:t>
            </a:r>
          </a:p>
        </p:txBody>
      </p:sp>
      <p:sp>
        <p:nvSpPr>
          <p:cNvPr id="180" name="PlaceHolder 6"/>
          <p:cNvSpPr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pt-B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DE065A15-453D-43EF-BB48-34905764CB1D}" type="slidenum">
              <a:rPr lang="pt-BR" sz="1400" b="0" strike="noStrike" spc="-1">
                <a:solidFill>
                  <a:srgbClr val="000000"/>
                </a:solidFill>
                <a:latin typeface="Times New Roman"/>
              </a:rPr>
              <a:t>‹nº›</a:t>
            </a:fld>
            <a:endParaRPr lang="pt-BR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8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4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pt-B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89AC771-83EA-4777-925A-90A17BFFBAC5}" type="slidenum">
              <a:rPr lang="pt-BR" sz="1200" b="0" strike="noStrike" spc="-1">
                <a:solidFill>
                  <a:srgbClr val="000000"/>
                </a:solidFill>
                <a:latin typeface="Times New Roman"/>
              </a:rPr>
              <a:t>3</a:t>
            </a:fld>
            <a:endParaRPr lang="pt-B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67B1B35-5F6E-41CE-97BC-9A1CDCAD6A3B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C463B6B-0481-49C4-BC01-4954FBFF5C71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663BAB4-1A72-488B-8062-27691FE763FD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26B05DF-9BCB-4C72-970E-8613AA7C0588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C6324BC-9A42-4EAD-99F1-64E612D47A4A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FE216CA-BEA5-4699-ADCC-C63823CD56A4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F7E76C5-4BAE-48B6-B542-B1DD099EF6CB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E9CCFD2-3084-4426-9CF5-1CAFCEDE558D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627F909-3538-4B03-94F4-57BA763542CB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1000" cy="530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5DB9537-6A44-4BA3-B6E3-34798EC9CAD4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2315AAB-4470-4704-BE05-4CFD983689A1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F5BA151-15DB-4AD6-BEAF-F9A2F5F67C02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67ABF1C-2C5C-40F0-8F0B-382773283559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090F142-516C-4A16-BE3C-162E473BCC5E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9030512-C4A5-415A-AD3B-FB62E85AD494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EBC1B8A-E08A-43B5-9241-04A2B3485091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8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3ED9EFF-1775-49A3-AF9B-9D5558E12F7F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84CC33E-B0ED-47DF-8CA4-6E3111FB5904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1000" cy="530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2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4E923831-DD40-4D2A-83E8-99FEB89346AE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5C0D8745-9511-47BC-AB69-A31D1E2FC074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5FF2E35F-2ED1-499A-B039-B9E8D40386A1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1057D8E-C7FC-4F98-8B57-4AA7E8F9A787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11688EDA-6E4D-487B-968F-858F075644D2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949245A5-1592-4580-B7FA-0879E2D557B3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1000" cy="530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130A7A1C-FD47-4E05-9AC2-B8F6F9EB4781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A7CEAE9-D73B-421E-B745-2F848BDD2ED7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4000D562-065D-4CC1-91D1-50AB3BDC22E5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218C8BB-C5E0-4C2D-8040-1A911D56234C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3B8F259-33E2-4292-9191-994E3078B2D7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2924B8DF-6FEA-44B6-A9F8-0BAD47001DC9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7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7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7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1DADA2F-7611-4F51-AF8F-FE9619BE1AAE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A868441-FB3A-47D4-96F1-AC3EC4C326BE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1000" cy="530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80286E0-65B1-43D7-BD09-4923A407CD51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6084FA2-6AE2-4222-8E27-E61F8203A700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2CED1D9-824C-4206-B99F-F4C65DA9DA6F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52FDDF6-52DE-4B96-A4D5-88C1FF5BFE9D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6400" y="457200"/>
            <a:ext cx="3702960" cy="946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42040" y="453600"/>
            <a:ext cx="3702960" cy="9828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3816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10"/>
          <p:cNvSpPr/>
          <p:nvPr/>
        </p:nvSpPr>
        <p:spPr>
          <a:xfrm>
            <a:off x="4241880" y="457200"/>
            <a:ext cx="3702960" cy="9108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816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6"/>
          <p:cNvSpPr/>
          <p:nvPr/>
        </p:nvSpPr>
        <p:spPr>
          <a:xfrm>
            <a:off x="440280" y="614520"/>
            <a:ext cx="11309040" cy="11890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81040" y="702000"/>
            <a:ext cx="11029320" cy="10134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pt-BR" sz="2800" b="0" strike="noStrike" cap="all" spc="-1">
                <a:solidFill>
                  <a:srgbClr val="FFFFFF"/>
                </a:solidFill>
                <a:latin typeface="Gill Sans MT"/>
              </a:rPr>
              <a:t>Clique para editar o título Mestre</a:t>
            </a:r>
            <a:endParaRPr lang="en-US" sz="2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81040" y="2180520"/>
            <a:ext cx="11029320" cy="3678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marL="306000" indent="-30600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8784C7"/>
              </a:buClr>
              <a:buSzPct val="92000"/>
              <a:buFont typeface="Wingdings 2" charset="2"/>
              <a:buChar char=""/>
            </a:pPr>
            <a:r>
              <a:rPr lang="pt-BR" sz="1800" b="0" strike="noStrike" spc="-1">
                <a:solidFill>
                  <a:srgbClr val="373545"/>
                </a:solidFill>
                <a:latin typeface="Gill Sans MT"/>
              </a:rPr>
              <a:t>Clique para editar os estilos de texto Mestres</a:t>
            </a: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  <a:p>
            <a:pPr marL="630000" lvl="1" indent="-3060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8784C7"/>
              </a:buClr>
              <a:buSzPct val="92000"/>
              <a:buFont typeface="Wingdings 2" charset="2"/>
              <a:buChar char=""/>
            </a:pPr>
            <a:r>
              <a:rPr lang="pt-BR" sz="1600" b="0" strike="noStrike" spc="-1">
                <a:solidFill>
                  <a:srgbClr val="373545"/>
                </a:solidFill>
                <a:latin typeface="Gill Sans MT"/>
              </a:rPr>
              <a:t>Segundo nível</a:t>
            </a:r>
            <a:endParaRPr lang="en-US" sz="1600" b="0" strike="noStrike" spc="-1">
              <a:solidFill>
                <a:srgbClr val="373545"/>
              </a:solidFill>
              <a:latin typeface="Gill Sans MT"/>
            </a:endParaRPr>
          </a:p>
          <a:p>
            <a:pPr marL="900000" lvl="2" indent="-2700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8784C7"/>
              </a:buClr>
              <a:buSzPct val="92000"/>
              <a:buFont typeface="Wingdings 2" charset="2"/>
              <a:buChar char=""/>
            </a:pPr>
            <a:r>
              <a:rPr lang="pt-BR" sz="1400" b="0" strike="noStrike" spc="-1">
                <a:solidFill>
                  <a:srgbClr val="373545"/>
                </a:solidFill>
                <a:latin typeface="Gill Sans MT"/>
              </a:rPr>
              <a:t>Terceiro nível</a:t>
            </a:r>
            <a:endParaRPr lang="en-US" sz="1400" b="0" strike="noStrike" spc="-1">
              <a:solidFill>
                <a:srgbClr val="373545"/>
              </a:solidFill>
              <a:latin typeface="Gill Sans MT"/>
            </a:endParaRPr>
          </a:p>
          <a:p>
            <a:pPr marL="1242000" lvl="3" indent="-234000">
              <a:lnSpc>
                <a:spcPct val="100000"/>
              </a:lnSpc>
              <a:spcBef>
                <a:spcPts val="241"/>
              </a:spcBef>
              <a:spcAft>
                <a:spcPts val="601"/>
              </a:spcAft>
              <a:buClr>
                <a:srgbClr val="8784C7"/>
              </a:buClr>
              <a:buSzPct val="92000"/>
              <a:buFont typeface="Wingdings 2" charset="2"/>
              <a:buChar char=""/>
            </a:pPr>
            <a:r>
              <a:rPr lang="pt-BR" sz="1200" b="0" strike="noStrike" spc="-1">
                <a:solidFill>
                  <a:srgbClr val="373545"/>
                </a:solidFill>
                <a:latin typeface="Gill Sans MT"/>
              </a:rPr>
              <a:t>Quarto nível</a:t>
            </a:r>
            <a:endParaRPr lang="en-US" sz="1200" b="0" strike="noStrike" spc="-1">
              <a:solidFill>
                <a:srgbClr val="373545"/>
              </a:solidFill>
              <a:latin typeface="Gill Sans MT"/>
            </a:endParaRPr>
          </a:p>
          <a:p>
            <a:pPr marL="1602000" lvl="4" indent="-234000">
              <a:lnSpc>
                <a:spcPct val="100000"/>
              </a:lnSpc>
              <a:spcBef>
                <a:spcPts val="241"/>
              </a:spcBef>
              <a:spcAft>
                <a:spcPts val="601"/>
              </a:spcAft>
              <a:buClr>
                <a:srgbClr val="8784C7"/>
              </a:buClr>
              <a:buSzPct val="92000"/>
              <a:buFont typeface="Wingdings 2" charset="2"/>
              <a:buChar char=""/>
            </a:pPr>
            <a:r>
              <a:rPr lang="pt-BR" sz="1200" b="0" strike="noStrike" spc="-1">
                <a:solidFill>
                  <a:srgbClr val="373545"/>
                </a:solidFill>
                <a:latin typeface="Gill Sans MT"/>
              </a:rPr>
              <a:t>Quinto nível</a:t>
            </a:r>
            <a:endParaRPr lang="en-US" sz="12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dt" idx="1"/>
          </p:nvPr>
        </p:nvSpPr>
        <p:spPr>
          <a:xfrm>
            <a:off x="7606080" y="595620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pt-BR" sz="900" b="0" strike="noStrike" spc="-1">
                <a:solidFill>
                  <a:schemeClr val="accent2"/>
                </a:solidFill>
                <a:latin typeface="Gill Sans MT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pt-BR" sz="900" b="0" strike="noStrike" spc="-1">
                <a:solidFill>
                  <a:schemeClr val="accent2"/>
                </a:solidFill>
                <a:latin typeface="Gill Sans MT"/>
              </a:rPr>
              <a:t> </a:t>
            </a:r>
            <a:endParaRPr lang="pt-B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4"/>
          <p:cNvSpPr>
            <a:spLocks noGrp="1"/>
          </p:cNvSpPr>
          <p:nvPr>
            <p:ph type="ftr" idx="2"/>
          </p:nvPr>
        </p:nvSpPr>
        <p:spPr>
          <a:xfrm>
            <a:off x="581040" y="5951880"/>
            <a:ext cx="69166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pt-B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pt-BR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8" name="PlaceHolder 5"/>
          <p:cNvSpPr>
            <a:spLocks noGrp="1"/>
          </p:cNvSpPr>
          <p:nvPr>
            <p:ph type="sldNum" idx="3"/>
          </p:nvPr>
        </p:nvSpPr>
        <p:spPr>
          <a:xfrm>
            <a:off x="10558440" y="5956200"/>
            <a:ext cx="10522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pt-BR" sz="900" b="0" strike="noStrike" spc="-1">
                <a:solidFill>
                  <a:schemeClr val="accent2"/>
                </a:solidFill>
                <a:latin typeface="Gill Sans MT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74CB73E-51B2-4881-AAAF-338B7AA47E5C}" type="slidenum">
              <a:rPr lang="pt-BR" sz="900" b="0" strike="noStrike" spc="-1">
                <a:solidFill>
                  <a:schemeClr val="accent2"/>
                </a:solidFill>
                <a:latin typeface="Gill Sans MT"/>
              </a:rPr>
              <a:t>‹nº›</a:t>
            </a:fld>
            <a:endParaRPr lang="pt-B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8"/>
          <p:cNvSpPr/>
          <p:nvPr/>
        </p:nvSpPr>
        <p:spPr>
          <a:xfrm>
            <a:off x="446400" y="457200"/>
            <a:ext cx="3702960" cy="946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Rectangle 9"/>
          <p:cNvSpPr/>
          <p:nvPr/>
        </p:nvSpPr>
        <p:spPr>
          <a:xfrm>
            <a:off x="8042040" y="453600"/>
            <a:ext cx="3702960" cy="9828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3816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Rectangle 10"/>
          <p:cNvSpPr/>
          <p:nvPr/>
        </p:nvSpPr>
        <p:spPr>
          <a:xfrm>
            <a:off x="4241880" y="457200"/>
            <a:ext cx="3702960" cy="9108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816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1"/>
          <p:cNvSpPr>
            <a:spLocks noGrp="1"/>
          </p:cNvSpPr>
          <p:nvPr>
            <p:ph type="dt" idx="4"/>
          </p:nvPr>
        </p:nvSpPr>
        <p:spPr>
          <a:xfrm>
            <a:off x="7606080" y="595620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pt-BR" sz="900" b="0" strike="noStrike" spc="-1">
                <a:solidFill>
                  <a:schemeClr val="accent2"/>
                </a:solidFill>
                <a:latin typeface="Gill Sans MT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pt-BR" sz="900" b="0" strike="noStrike" spc="-1">
                <a:solidFill>
                  <a:schemeClr val="accent2"/>
                </a:solidFill>
                <a:latin typeface="Gill Sans MT"/>
              </a:rPr>
              <a:t>&lt;data/hora&gt;</a:t>
            </a:r>
            <a:endParaRPr lang="pt-B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ftr" idx="5"/>
          </p:nvPr>
        </p:nvSpPr>
        <p:spPr>
          <a:xfrm>
            <a:off x="581040" y="5951880"/>
            <a:ext cx="69166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pt-B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pt-BR" sz="1400" b="0" strike="noStrike" spc="-1">
                <a:solidFill>
                  <a:srgbClr val="000000"/>
                </a:solidFill>
                <a:latin typeface="Times New Roman"/>
              </a:rPr>
              <a:t>&lt;rodapé&gt;</a:t>
            </a:r>
          </a:p>
        </p:txBody>
      </p:sp>
      <p:sp>
        <p:nvSpPr>
          <p:cNvPr id="50" name="PlaceHolder 3"/>
          <p:cNvSpPr>
            <a:spLocks noGrp="1"/>
          </p:cNvSpPr>
          <p:nvPr>
            <p:ph type="sldNum" idx="6"/>
          </p:nvPr>
        </p:nvSpPr>
        <p:spPr>
          <a:xfrm>
            <a:off x="10558440" y="5956200"/>
            <a:ext cx="10522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pt-BR" sz="900" b="0" strike="noStrike" spc="-1">
                <a:solidFill>
                  <a:schemeClr val="accent2"/>
                </a:solidFill>
                <a:latin typeface="Gill Sans MT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21DD5CE-4EB0-435B-95E8-606D87763CC6}" type="slidenum">
              <a:rPr lang="pt-BR" sz="900" b="0" strike="noStrike" spc="-1">
                <a:solidFill>
                  <a:schemeClr val="accent2"/>
                </a:solidFill>
                <a:latin typeface="Gill Sans MT"/>
              </a:rPr>
              <a:t>‹nº›</a:t>
            </a:fld>
            <a:endParaRPr lang="pt-B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Gill Sans MT"/>
              </a:rPr>
              <a:t>Clique para editar o formato do texto do título</a:t>
            </a:r>
          </a:p>
        </p:txBody>
      </p:sp>
      <p:sp>
        <p:nvSpPr>
          <p:cNvPr id="5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73545"/>
                </a:solidFill>
                <a:latin typeface="Gill Sans MT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373545"/>
                </a:solidFill>
                <a:latin typeface="Gill Sans MT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373545"/>
                </a:solidFill>
                <a:latin typeface="Gill Sans MT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rgbClr val="373545"/>
                </a:solidFill>
                <a:latin typeface="Gill Sans MT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373545"/>
                </a:solidFill>
                <a:latin typeface="Gill Sans MT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373545"/>
                </a:solidFill>
                <a:latin typeface="Gill Sans MT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373545"/>
                </a:solidFill>
                <a:latin typeface="Gill Sans MT"/>
              </a:rPr>
              <a:t>7.º nível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"/>
          <p:cNvSpPr/>
          <p:nvPr/>
        </p:nvSpPr>
        <p:spPr>
          <a:xfrm>
            <a:off x="446400" y="457200"/>
            <a:ext cx="3702960" cy="946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Rectangle 9"/>
          <p:cNvSpPr/>
          <p:nvPr/>
        </p:nvSpPr>
        <p:spPr>
          <a:xfrm>
            <a:off x="8042040" y="453600"/>
            <a:ext cx="3702960" cy="9828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3816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Rectangle 10"/>
          <p:cNvSpPr/>
          <p:nvPr/>
        </p:nvSpPr>
        <p:spPr>
          <a:xfrm>
            <a:off x="4241880" y="457200"/>
            <a:ext cx="3702960" cy="9108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816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2800" b="0" strike="noStrike" spc="-1">
                <a:solidFill>
                  <a:srgbClr val="000000"/>
                </a:solidFill>
                <a:latin typeface="Gill Sans MT"/>
              </a:rPr>
              <a:t>Clique para editar o formato do texto do título</a:t>
            </a: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73545"/>
                </a:solidFill>
                <a:latin typeface="Gill Sans MT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373545"/>
                </a:solidFill>
                <a:latin typeface="Gill Sans MT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373545"/>
                </a:solidFill>
                <a:latin typeface="Gill Sans MT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rgbClr val="373545"/>
                </a:solidFill>
                <a:latin typeface="Gill Sans MT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373545"/>
                </a:solidFill>
                <a:latin typeface="Gill Sans MT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373545"/>
                </a:solidFill>
                <a:latin typeface="Gill Sans MT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373545"/>
                </a:solidFill>
                <a:latin typeface="Gill Sans MT"/>
              </a:rPr>
              <a:t>7.º nível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8"/>
          <p:cNvSpPr/>
          <p:nvPr/>
        </p:nvSpPr>
        <p:spPr>
          <a:xfrm>
            <a:off x="446400" y="457200"/>
            <a:ext cx="3702960" cy="946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Rectangle 9"/>
          <p:cNvSpPr/>
          <p:nvPr/>
        </p:nvSpPr>
        <p:spPr>
          <a:xfrm>
            <a:off x="8042040" y="453600"/>
            <a:ext cx="3702960" cy="9828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3816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Rectangle 10"/>
          <p:cNvSpPr/>
          <p:nvPr/>
        </p:nvSpPr>
        <p:spPr>
          <a:xfrm>
            <a:off x="4241880" y="457200"/>
            <a:ext cx="3702960" cy="9108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816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Rectangle 7"/>
          <p:cNvSpPr/>
          <p:nvPr/>
        </p:nvSpPr>
        <p:spPr>
          <a:xfrm>
            <a:off x="447840" y="5141880"/>
            <a:ext cx="11290680" cy="125856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81040" y="3043800"/>
            <a:ext cx="11029320" cy="1497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pt-BR" sz="3600" b="0" strike="noStrike" cap="all" spc="-1">
                <a:solidFill>
                  <a:schemeClr val="accent1"/>
                </a:solidFill>
                <a:latin typeface="Gill Sans MT"/>
              </a:rPr>
              <a:t>Clique para editar o título Mestre</a:t>
            </a:r>
            <a:endParaRPr lang="en-US" sz="36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581040" y="4541400"/>
            <a:ext cx="11029320" cy="600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pt-BR" sz="1800" b="0" strike="noStrike" cap="all" spc="-1">
                <a:solidFill>
                  <a:schemeClr val="accent2"/>
                </a:solidFill>
                <a:latin typeface="Gill Sans MT"/>
              </a:rPr>
              <a:t>Clique para editar os estilos de texto Mestres</a:t>
            </a: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dt" idx="7"/>
          </p:nvPr>
        </p:nvSpPr>
        <p:spPr>
          <a:xfrm>
            <a:off x="7606080" y="595620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pt-BR" sz="900" b="0" strike="noStrike" spc="-1">
                <a:solidFill>
                  <a:schemeClr val="accent1">
                    <a:lumMod val="75000"/>
                    <a:lumOff val="25000"/>
                  </a:schemeClr>
                </a:solidFill>
                <a:latin typeface="Gill Sans MT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pt-BR" sz="900" b="0" strike="noStrike" spc="-1">
                <a:solidFill>
                  <a:schemeClr val="accent1">
                    <a:lumMod val="75000"/>
                    <a:lumOff val="25000"/>
                  </a:schemeClr>
                </a:solidFill>
                <a:latin typeface="Gill Sans MT"/>
              </a:rPr>
              <a:t>&lt;data/hora&gt;</a:t>
            </a:r>
            <a:endParaRPr lang="pt-B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ftr" idx="8"/>
          </p:nvPr>
        </p:nvSpPr>
        <p:spPr>
          <a:xfrm>
            <a:off x="581040" y="5951880"/>
            <a:ext cx="69166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pt-B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pt-BR" sz="1400" b="0" strike="noStrike" spc="-1">
                <a:solidFill>
                  <a:srgbClr val="000000"/>
                </a:solidFill>
                <a:latin typeface="Times New Roman"/>
              </a:rPr>
              <a:t>&lt;rodapé&gt;</a:t>
            </a:r>
          </a:p>
        </p:txBody>
      </p:sp>
      <p:sp>
        <p:nvSpPr>
          <p:cNvPr id="138" name="PlaceHolder 5"/>
          <p:cNvSpPr>
            <a:spLocks noGrp="1"/>
          </p:cNvSpPr>
          <p:nvPr>
            <p:ph type="sldNum" idx="9"/>
          </p:nvPr>
        </p:nvSpPr>
        <p:spPr>
          <a:xfrm>
            <a:off x="10558440" y="5956200"/>
            <a:ext cx="10522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pt-BR" sz="900" b="0" strike="noStrike" spc="-1">
                <a:solidFill>
                  <a:schemeClr val="accent1">
                    <a:lumMod val="75000"/>
                    <a:lumOff val="25000"/>
                  </a:schemeClr>
                </a:solidFill>
                <a:latin typeface="Gill Sans MT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7C5A8F4-1AD2-4389-BE58-993919ADDA3A}" type="slidenum">
              <a:rPr lang="pt-BR" sz="900" b="0" strike="noStrike" spc="-1">
                <a:solidFill>
                  <a:schemeClr val="accent1">
                    <a:lumMod val="75000"/>
                    <a:lumOff val="25000"/>
                  </a:schemeClr>
                </a:solidFill>
                <a:latin typeface="Gill Sans MT"/>
              </a:rPr>
              <a:t>‹nº›</a:t>
            </a:fld>
            <a:endParaRPr lang="pt-B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dc.cancer.gov/Data/File_Formats/MAF_Format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NULL" TargetMode="External"/><Relationship Id="rId2" Type="http://schemas.openxmlformats.org/officeDocument/2006/relationships/video" Target="file:///media/user/Seagate%20Expansion%20Drive_JERSEY/NGS-LACTAD-Genomica-Illumina2023/NULL" TargetMode="External"/><Relationship Id="rId1" Type="http://schemas.microsoft.com/office/2007/relationships/media" Target="NULL" TargetMode="Externa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233280" y="386640"/>
            <a:ext cx="11454120" cy="1073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pt-BR" sz="2000" b="1" strike="noStrike" cap="all" spc="-1">
                <a:solidFill>
                  <a:srgbClr val="FFFFFF"/>
                </a:solidFill>
                <a:latin typeface="Gill Sans MT"/>
              </a:rPr>
              <a:t>O IMPACTO DAS TRISSOMIAS ISOLADAS EM PACIENTES COM LEUCEMIA MIELOIDE AGUDA:  Abordagens com BIOINFORMÁTICA e genômica funcional</a:t>
            </a:r>
            <a:endParaRPr lang="en-US" sz="2000" b="0" strike="noStrike" spc="-1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182" name="Picture 2" descr="Bioinformatics and data science | Genomics England"/>
          <p:cNvPicPr/>
          <p:nvPr/>
        </p:nvPicPr>
        <p:blipFill>
          <a:blip r:embed="rId2"/>
          <a:stretch/>
        </p:blipFill>
        <p:spPr>
          <a:xfrm>
            <a:off x="438840" y="1569600"/>
            <a:ext cx="11319840" cy="4364640"/>
          </a:xfrm>
          <a:prstGeom prst="rect">
            <a:avLst/>
          </a:prstGeom>
          <a:ln w="0">
            <a:noFill/>
          </a:ln>
        </p:spPr>
      </p:pic>
      <p:sp>
        <p:nvSpPr>
          <p:cNvPr id="183" name="CaixaDeTexto 3"/>
          <p:cNvSpPr/>
          <p:nvPr/>
        </p:nvSpPr>
        <p:spPr>
          <a:xfrm>
            <a:off x="302400" y="6027120"/>
            <a:ext cx="7838640" cy="106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>
                <a:solidFill>
                  <a:srgbClr val="000000"/>
                </a:solidFill>
                <a:latin typeface="Gill Sans MT"/>
              </a:rPr>
              <a:t>Pós-Doutorando: Dr. Jersey Heitor da S. Maués,   jhmaues@unicamp.br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000000"/>
                </a:solidFill>
                <a:latin typeface="Gill Sans MT"/>
              </a:rPr>
              <a:t>Surpevisora: Dra. Sara Olalla Saad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1" strike="noStrike" spc="-1">
                <a:solidFill>
                  <a:srgbClr val="000000"/>
                </a:solidFill>
                <a:latin typeface="Gill Sans MT"/>
              </a:rPr>
              <a:t>Centro de Hematologia e Hemoterapia – UNICAMP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CaixaDeTexto 5"/>
          <p:cNvSpPr/>
          <p:nvPr/>
        </p:nvSpPr>
        <p:spPr>
          <a:xfrm>
            <a:off x="438840" y="0"/>
            <a:ext cx="60940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FF"/>
                </a:solidFill>
                <a:latin typeface="Google Sans"/>
              </a:rPr>
              <a:t>Reunião INCTs 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"/>
          <p:cNvPicPr/>
          <p:nvPr/>
        </p:nvPicPr>
        <p:blipFill>
          <a:blip r:embed="rId2"/>
          <a:srcRect l="2235" t="13660" r="4072" b="12101"/>
          <a:stretch/>
        </p:blipFill>
        <p:spPr>
          <a:xfrm>
            <a:off x="994320" y="976680"/>
            <a:ext cx="10413000" cy="4030200"/>
          </a:xfrm>
          <a:prstGeom prst="rect">
            <a:avLst/>
          </a:prstGeom>
          <a:ln w="0">
            <a:noFill/>
          </a:ln>
        </p:spPr>
      </p:pic>
      <p:sp>
        <p:nvSpPr>
          <p:cNvPr id="223" name="CaixaDeTexto 6"/>
          <p:cNvSpPr/>
          <p:nvPr/>
        </p:nvSpPr>
        <p:spPr>
          <a:xfrm>
            <a:off x="3898800" y="1149480"/>
            <a:ext cx="11966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Gill Sans MT"/>
              </a:rPr>
              <a:t>Exon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CaixaDeTexto 7"/>
          <p:cNvSpPr/>
          <p:nvPr/>
        </p:nvSpPr>
        <p:spPr>
          <a:xfrm>
            <a:off x="6465960" y="1149480"/>
            <a:ext cx="11966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Gill Sans MT"/>
              </a:rPr>
              <a:t>Exon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CaixaDeTexto 8"/>
          <p:cNvSpPr/>
          <p:nvPr/>
        </p:nvSpPr>
        <p:spPr>
          <a:xfrm>
            <a:off x="8361360" y="1149480"/>
            <a:ext cx="9687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Gill Sans MT"/>
              </a:rPr>
              <a:t>Exon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CaixaDeTexto 9"/>
          <p:cNvSpPr/>
          <p:nvPr/>
        </p:nvSpPr>
        <p:spPr>
          <a:xfrm>
            <a:off x="4060080" y="4409280"/>
            <a:ext cx="1186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Gill Sans MT"/>
              </a:rPr>
              <a:t>Exon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27" name="Conector reto 10"/>
          <p:cNvCxnSpPr/>
          <p:nvPr/>
        </p:nvCxnSpPr>
        <p:spPr>
          <a:xfrm>
            <a:off x="3699720" y="3071520"/>
            <a:ext cx="1396080" cy="360"/>
          </a:xfrm>
          <a:prstGeom prst="straightConnector1">
            <a:avLst/>
          </a:prstGeom>
          <a:ln w="19050" cap="rnd">
            <a:solidFill>
              <a:srgbClr val="FF0000"/>
            </a:solidFill>
            <a:round/>
          </a:ln>
        </p:spPr>
      </p:cxnSp>
      <p:sp>
        <p:nvSpPr>
          <p:cNvPr id="228" name="CaixaDeTexto 11"/>
          <p:cNvSpPr/>
          <p:nvPr/>
        </p:nvSpPr>
        <p:spPr>
          <a:xfrm>
            <a:off x="7799760" y="6381720"/>
            <a:ext cx="44557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Gill Sans MT"/>
              </a:rPr>
              <a:t>Fonte: https://www.ensembl.org/index.html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m 1"/>
          <p:cNvPicPr/>
          <p:nvPr/>
        </p:nvPicPr>
        <p:blipFill>
          <a:blip r:embed="rId2"/>
          <a:srcRect l="21580" t="19875" r="21532" b="9812"/>
          <a:stretch/>
        </p:blipFill>
        <p:spPr>
          <a:xfrm>
            <a:off x="5289120" y="207720"/>
            <a:ext cx="6783840" cy="6217920"/>
          </a:xfrm>
          <a:prstGeom prst="rect">
            <a:avLst/>
          </a:prstGeom>
          <a:ln w="0">
            <a:noFill/>
          </a:ln>
        </p:spPr>
      </p:pic>
      <p:sp>
        <p:nvSpPr>
          <p:cNvPr id="230" name="CaixaDeTexto 5"/>
          <p:cNvSpPr/>
          <p:nvPr/>
        </p:nvSpPr>
        <p:spPr>
          <a:xfrm>
            <a:off x="6621480" y="6150240"/>
            <a:ext cx="6094080" cy="97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800" b="1" strike="noStrike" spc="-1">
                <a:solidFill>
                  <a:srgbClr val="000000"/>
                </a:solidFill>
                <a:latin typeface="Tw Cen MT Condensed (Títulos)"/>
              </a:rPr>
              <a:t>(Haferlach et al, Leukemia 2014; Papaemmanuil et al, Blood 2013)</a:t>
            </a:r>
            <a:r>
              <a:rPr lang="pt-BR" sz="4000" b="1" strike="noStrike" spc="-1">
                <a:solidFill>
                  <a:srgbClr val="000000"/>
                </a:solidFill>
                <a:latin typeface="Tw Cen MT Condensed (Títulos)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CaixaDeTexto 9"/>
          <p:cNvSpPr/>
          <p:nvPr/>
        </p:nvSpPr>
        <p:spPr>
          <a:xfrm>
            <a:off x="7920" y="701280"/>
            <a:ext cx="4638240" cy="458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algn="just">
              <a:lnSpc>
                <a:spcPct val="15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pt-BR" sz="1700" b="0" strike="noStrike" spc="-1">
                <a:solidFill>
                  <a:srgbClr val="000000"/>
                </a:solidFill>
                <a:latin typeface="Gill Sans MT (Corpo)"/>
                <a:ea typeface="Calibri"/>
              </a:rPr>
              <a:t>Funcionalmente, essas mutações estão envolvidas em:</a:t>
            </a:r>
            <a:endParaRPr lang="pt-BR" sz="17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just">
              <a:lnSpc>
                <a:spcPct val="15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pt-BR" sz="1700" b="0" strike="noStrike" spc="-1">
                <a:solidFill>
                  <a:srgbClr val="000000"/>
                </a:solidFill>
                <a:latin typeface="Gill Sans MT (Corpo)"/>
                <a:ea typeface="Calibri"/>
              </a:rPr>
              <a:t> 71% Epigenetic regulator (DNMT3A, IDH1/2, ASXL1)</a:t>
            </a:r>
            <a:endParaRPr lang="pt-BR" sz="17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just">
              <a:lnSpc>
                <a:spcPct val="15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pt-BR" sz="1700" b="0" strike="noStrike" spc="-1">
                <a:solidFill>
                  <a:srgbClr val="000000"/>
                </a:solidFill>
                <a:latin typeface="Gill Sans MT (Corpo)"/>
                <a:ea typeface="Calibri"/>
              </a:rPr>
              <a:t>43% Transcription fator (GATA2 e PHF6)</a:t>
            </a:r>
            <a:endParaRPr lang="pt-BR" sz="17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just">
              <a:lnSpc>
                <a:spcPct val="15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pt-BR" sz="1700" b="0" strike="noStrike" spc="-1">
                <a:solidFill>
                  <a:srgbClr val="000000"/>
                </a:solidFill>
                <a:latin typeface="Gill Sans MT (Corpo)"/>
                <a:ea typeface="Calibri"/>
              </a:rPr>
              <a:t>29% Signal transductional (KRAS e NRAS)</a:t>
            </a:r>
            <a:endParaRPr lang="pt-BR" sz="17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just">
              <a:lnSpc>
                <a:spcPct val="15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pt-BR" sz="1700" b="0" strike="noStrike" spc="-1">
                <a:solidFill>
                  <a:srgbClr val="000000"/>
                </a:solidFill>
                <a:latin typeface="Gill Sans MT (Corpo)"/>
                <a:ea typeface="Calibri"/>
              </a:rPr>
              <a:t>14% Cohesin (STAG2), Ribossomal processing and Splicing fator (SRSF2).</a:t>
            </a:r>
            <a:endParaRPr lang="pt-BR" sz="17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851760" y="861120"/>
            <a:ext cx="9719640" cy="699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pt-BR" sz="2800" b="1" strike="noStrike" cap="all" spc="-1">
                <a:solidFill>
                  <a:srgbClr val="FFFFFF"/>
                </a:solidFill>
                <a:latin typeface="Gill Sans MT"/>
              </a:rPr>
              <a:t>GENÔMICA E A BIOINFORMÁTICA</a:t>
            </a:r>
            <a:endParaRPr lang="en-US" sz="2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315000" y="1922400"/>
            <a:ext cx="8066520" cy="402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marL="306000" indent="-306000" algn="just">
              <a:lnSpc>
                <a:spcPct val="150000"/>
              </a:lnSpc>
              <a:spcBef>
                <a:spcPts val="360"/>
              </a:spcBef>
              <a:spcAft>
                <a:spcPts val="601"/>
              </a:spcAft>
              <a:buClr>
                <a:srgbClr val="8784C7"/>
              </a:buClr>
              <a:buSzPct val="92000"/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 Abordagem </a:t>
            </a:r>
            <a:r>
              <a:rPr lang="pt-BR" sz="1800" b="1" strike="noStrike" spc="-1">
                <a:solidFill>
                  <a:srgbClr val="000000"/>
                </a:solidFill>
                <a:latin typeface="Arial"/>
              </a:rPr>
              <a:t>OMICA</a:t>
            </a: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 visa a caracterização coletiva e a quantificação de </a:t>
            </a:r>
            <a:r>
              <a:rPr lang="pt-BR" sz="1800" b="0" i="1" strike="noStrike" spc="-1">
                <a:solidFill>
                  <a:srgbClr val="000000"/>
                </a:solidFill>
                <a:latin typeface="Arial"/>
              </a:rPr>
              <a:t>pools </a:t>
            </a: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de moléculas biológicas que se traduzem na estrutura, função e dinâmica de um organismo (GASTINEL, 2012).</a:t>
            </a: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  <a:p>
            <a:pPr indent="0" algn="just">
              <a:lnSpc>
                <a:spcPct val="150000"/>
              </a:lnSpc>
              <a:spcBef>
                <a:spcPts val="360"/>
              </a:spcBef>
              <a:spcAft>
                <a:spcPts val="601"/>
              </a:spcAft>
              <a:buNone/>
              <a:tabLst>
                <a:tab pos="0" algn="l"/>
              </a:tabLst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  <a:p>
            <a:pPr marL="306000" indent="-306000" algn="just">
              <a:lnSpc>
                <a:spcPct val="150000"/>
              </a:lnSpc>
              <a:spcBef>
                <a:spcPts val="360"/>
              </a:spcBef>
              <a:spcAft>
                <a:spcPts val="601"/>
              </a:spcAft>
              <a:buClr>
                <a:srgbClr val="8784C7"/>
              </a:buClr>
              <a:buSzPct val="92000"/>
              <a:buFont typeface="Arial"/>
              <a:buChar char="•"/>
              <a:tabLst>
                <a:tab pos="0" algn="l"/>
              </a:tabLst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pt-BR" sz="1800" b="1" strike="noStrike" spc="-1">
                <a:solidFill>
                  <a:srgbClr val="000000"/>
                </a:solidFill>
                <a:latin typeface="Arial"/>
              </a:rPr>
              <a:t>Bioinformática</a:t>
            </a: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 </a:t>
            </a: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  <a:p>
            <a:pPr indent="0">
              <a:lnSpc>
                <a:spcPct val="150000"/>
              </a:lnSpc>
              <a:spcBef>
                <a:spcPts val="360"/>
              </a:spcBef>
              <a:spcAft>
                <a:spcPts val="601"/>
              </a:spcAft>
              <a:buNone/>
              <a:tabLst>
                <a:tab pos="0" algn="l"/>
              </a:tabLst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34" name="CaixaDeTexto 6"/>
          <p:cNvSpPr/>
          <p:nvPr/>
        </p:nvSpPr>
        <p:spPr>
          <a:xfrm>
            <a:off x="3048120" y="4760640"/>
            <a:ext cx="11044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400" b="1" strike="noStrike" spc="-1">
                <a:solidFill>
                  <a:srgbClr val="000000"/>
                </a:solidFill>
                <a:latin typeface="Arial"/>
              </a:rPr>
              <a:t>Aquisição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CaixaDeTexto 7"/>
          <p:cNvSpPr/>
          <p:nvPr/>
        </p:nvSpPr>
        <p:spPr>
          <a:xfrm>
            <a:off x="3048120" y="5104080"/>
            <a:ext cx="164736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400" b="1" strike="noStrike" spc="-1">
                <a:solidFill>
                  <a:srgbClr val="000000"/>
                </a:solidFill>
                <a:latin typeface="Arial"/>
              </a:rPr>
              <a:t>Processamento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CaixaDeTexto 8"/>
          <p:cNvSpPr/>
          <p:nvPr/>
        </p:nvSpPr>
        <p:spPr>
          <a:xfrm>
            <a:off x="3048120" y="5439240"/>
            <a:ext cx="164736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400" b="1" strike="noStrike" spc="-1">
                <a:solidFill>
                  <a:srgbClr val="000000"/>
                </a:solidFill>
                <a:latin typeface="Arial"/>
              </a:rPr>
              <a:t>Armazenamento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CaixaDeTexto 9"/>
          <p:cNvSpPr/>
          <p:nvPr/>
        </p:nvSpPr>
        <p:spPr>
          <a:xfrm>
            <a:off x="3048120" y="5747040"/>
            <a:ext cx="164736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400" b="1" strike="noStrike" spc="-1">
                <a:solidFill>
                  <a:srgbClr val="000000"/>
                </a:solidFill>
                <a:latin typeface="Arial"/>
              </a:rPr>
              <a:t>Distribuição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CaixaDeTexto 10"/>
          <p:cNvSpPr/>
          <p:nvPr/>
        </p:nvSpPr>
        <p:spPr>
          <a:xfrm>
            <a:off x="3048120" y="6028200"/>
            <a:ext cx="164736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400" b="1" strike="noStrike" spc="-1">
                <a:solidFill>
                  <a:srgbClr val="000000"/>
                </a:solidFill>
                <a:latin typeface="Arial"/>
              </a:rPr>
              <a:t>Análise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CaixaDeTexto 11"/>
          <p:cNvSpPr/>
          <p:nvPr/>
        </p:nvSpPr>
        <p:spPr>
          <a:xfrm>
            <a:off x="3048120" y="6307200"/>
            <a:ext cx="469152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400" b="1" strike="noStrike" spc="-1">
                <a:solidFill>
                  <a:srgbClr val="000000"/>
                </a:solidFill>
                <a:latin typeface="Arial"/>
              </a:rPr>
              <a:t>Interpretação da informação biológica 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pt-BR" sz="1400" b="1" strike="noStrike" spc="-1">
                <a:solidFill>
                  <a:srgbClr val="000000"/>
                </a:solidFill>
                <a:latin typeface="Arial"/>
              </a:rPr>
              <a:t>(Ortega, 2004)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0" name="Picture 2" descr="Bioinformatics and Functional Genomics, 3rd Edition | Wiley"/>
          <p:cNvPicPr/>
          <p:nvPr/>
        </p:nvPicPr>
        <p:blipFill>
          <a:blip r:embed="rId2"/>
          <a:stretch/>
        </p:blipFill>
        <p:spPr>
          <a:xfrm>
            <a:off x="8718480" y="1897200"/>
            <a:ext cx="2857320" cy="3695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4" descr="Online R programming Training |Certificaton Course| Programmming Courses in  India | Programing for biologist| ArrayGen"/>
          <p:cNvPicPr/>
          <p:nvPr/>
        </p:nvPicPr>
        <p:blipFill>
          <a:blip r:embed="rId2"/>
          <a:stretch/>
        </p:blipFill>
        <p:spPr>
          <a:xfrm>
            <a:off x="448200" y="1319040"/>
            <a:ext cx="5440320" cy="4417200"/>
          </a:xfrm>
          <a:prstGeom prst="rect">
            <a:avLst/>
          </a:prstGeom>
          <a:ln w="0">
            <a:noFill/>
          </a:ln>
        </p:spPr>
      </p:pic>
      <p:sp>
        <p:nvSpPr>
          <p:cNvPr id="242" name="CaixaDeTexto 5"/>
          <p:cNvSpPr/>
          <p:nvPr/>
        </p:nvSpPr>
        <p:spPr>
          <a:xfrm>
            <a:off x="367560" y="738720"/>
            <a:ext cx="74523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800" b="1" strike="noStrike" spc="-1">
                <a:solidFill>
                  <a:srgbClr val="010F53"/>
                </a:solidFill>
                <a:latin typeface="acumin-pro"/>
              </a:rPr>
              <a:t>Estratégias usando ferramentas amigáveis, flexíveis e de Código aberto.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3" name="Picture 6" descr="Bioconductor - MSstats"/>
          <p:cNvPicPr/>
          <p:nvPr/>
        </p:nvPicPr>
        <p:blipFill>
          <a:blip r:embed="rId3"/>
          <a:stretch/>
        </p:blipFill>
        <p:spPr>
          <a:xfrm>
            <a:off x="6618600" y="1618920"/>
            <a:ext cx="4471560" cy="124380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2" descr="R &amp; RStudio no Docker com 2 cliques! – R Mining"/>
          <p:cNvPicPr/>
          <p:nvPr/>
        </p:nvPicPr>
        <p:blipFill>
          <a:blip r:embed="rId4"/>
          <a:stretch/>
        </p:blipFill>
        <p:spPr>
          <a:xfrm>
            <a:off x="593280" y="6224040"/>
            <a:ext cx="522000" cy="522000"/>
          </a:xfrm>
          <a:prstGeom prst="rect">
            <a:avLst/>
          </a:prstGeom>
          <a:ln w="0">
            <a:noFill/>
          </a:ln>
        </p:spPr>
      </p:pic>
      <p:sp>
        <p:nvSpPr>
          <p:cNvPr id="245" name="CaixaDeTexto 7"/>
          <p:cNvSpPr/>
          <p:nvPr/>
        </p:nvSpPr>
        <p:spPr>
          <a:xfrm>
            <a:off x="1197720" y="6300360"/>
            <a:ext cx="35852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Gill Sans MT"/>
              </a:rPr>
              <a:t>Fonte: https://www.r-project.org/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CaixaDeTexto 9"/>
          <p:cNvSpPr/>
          <p:nvPr/>
        </p:nvSpPr>
        <p:spPr>
          <a:xfrm>
            <a:off x="7522200" y="3059640"/>
            <a:ext cx="31237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Gill Sans MT"/>
              </a:rPr>
              <a:t>https://www.bioconductor.org/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581040" y="3043800"/>
            <a:ext cx="11029320" cy="1497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pt-BR" sz="3600" b="0" strike="noStrike" cap="all" spc="-1">
                <a:solidFill>
                  <a:schemeClr val="accent1"/>
                </a:solidFill>
                <a:latin typeface="Gill Sans MT"/>
              </a:rPr>
              <a:t>METOLOGIAS</a:t>
            </a:r>
            <a:endParaRPr lang="en-US" sz="3600" b="0" strike="noStrike" spc="-1">
              <a:solidFill>
                <a:srgbClr val="000000"/>
              </a:solidFill>
              <a:latin typeface="Gill Sans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398520" y="621000"/>
            <a:ext cx="7679880" cy="41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170" b="1" strike="noStrike" spc="-1">
                <a:solidFill>
                  <a:srgbClr val="000000"/>
                </a:solidFill>
                <a:latin typeface="Arial"/>
              </a:rPr>
              <a:t>A Genômica foi realizada com NGS 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49" name="Gráfico 3"/>
          <p:cNvGraphicFramePr/>
          <p:nvPr/>
        </p:nvGraphicFramePr>
        <p:xfrm>
          <a:off x="398520" y="1464840"/>
          <a:ext cx="5096520" cy="3231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50" name="Picture 6" descr="Sequenciamento completo do Exoma"/>
          <p:cNvPicPr/>
          <p:nvPr/>
        </p:nvPicPr>
        <p:blipFill>
          <a:blip r:embed="rId3"/>
          <a:srcRect l="2486" t="13890" r="1713" b="2925"/>
          <a:stretch/>
        </p:blipFill>
        <p:spPr>
          <a:xfrm>
            <a:off x="5843160" y="975240"/>
            <a:ext cx="5808240" cy="559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m 2"/>
          <p:cNvPicPr/>
          <p:nvPr/>
        </p:nvPicPr>
        <p:blipFill>
          <a:blip r:embed="rId2"/>
          <a:stretch/>
        </p:blipFill>
        <p:spPr>
          <a:xfrm>
            <a:off x="8823960" y="416880"/>
            <a:ext cx="3271320" cy="2389680"/>
          </a:xfrm>
          <a:prstGeom prst="rect">
            <a:avLst/>
          </a:prstGeom>
          <a:ln w="0">
            <a:noFill/>
          </a:ln>
        </p:spPr>
      </p:pic>
      <p:pic>
        <p:nvPicPr>
          <p:cNvPr id="252" name="Imagem 5"/>
          <p:cNvPicPr/>
          <p:nvPr/>
        </p:nvPicPr>
        <p:blipFill>
          <a:blip r:embed="rId3"/>
          <a:stretch/>
        </p:blipFill>
        <p:spPr>
          <a:xfrm>
            <a:off x="215280" y="300240"/>
            <a:ext cx="8452800" cy="5898960"/>
          </a:xfrm>
          <a:prstGeom prst="rect">
            <a:avLst/>
          </a:prstGeom>
          <a:ln w="0">
            <a:noFill/>
          </a:ln>
        </p:spPr>
      </p:pic>
      <p:sp>
        <p:nvSpPr>
          <p:cNvPr id="253" name="Retângulo 6"/>
          <p:cNvSpPr/>
          <p:nvPr/>
        </p:nvSpPr>
        <p:spPr>
          <a:xfrm>
            <a:off x="8888040" y="1828800"/>
            <a:ext cx="2806920" cy="209880"/>
          </a:xfrm>
          <a:prstGeom prst="rect">
            <a:avLst/>
          </a:prstGeom>
          <a:noFill/>
          <a:ln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Gill Sans M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371160" y="0"/>
            <a:ext cx="5098320" cy="41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170" b="1" strike="noStrike" spc="-1">
                <a:solidFill>
                  <a:srgbClr val="000000"/>
                </a:solidFill>
                <a:latin typeface="Arial"/>
              </a:rPr>
              <a:t>Abordagens de Bioinformática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5" name="Imagem 1"/>
          <p:cNvPicPr/>
          <p:nvPr/>
        </p:nvPicPr>
        <p:blipFill>
          <a:blip r:embed="rId2"/>
          <a:stretch/>
        </p:blipFill>
        <p:spPr>
          <a:xfrm>
            <a:off x="365400" y="676440"/>
            <a:ext cx="6853320" cy="2663280"/>
          </a:xfrm>
          <a:prstGeom prst="rect">
            <a:avLst/>
          </a:prstGeom>
          <a:ln w="0">
            <a:noFill/>
          </a:ln>
        </p:spPr>
      </p:pic>
      <p:pic>
        <p:nvPicPr>
          <p:cNvPr id="256" name="Imagem 5"/>
          <p:cNvPicPr/>
          <p:nvPr/>
        </p:nvPicPr>
        <p:blipFill>
          <a:blip r:embed="rId3"/>
          <a:stretch/>
        </p:blipFill>
        <p:spPr>
          <a:xfrm>
            <a:off x="365400" y="3598200"/>
            <a:ext cx="8475120" cy="2900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2" descr="SeqShop: Sequence Mapping and Assembly Practical, May 2015 - Genome  Analysis Wiki"/>
          <p:cNvPicPr/>
          <p:nvPr/>
        </p:nvPicPr>
        <p:blipFill>
          <a:blip r:embed="rId4"/>
          <a:stretch/>
        </p:blipFill>
        <p:spPr>
          <a:xfrm>
            <a:off x="8016480" y="2157120"/>
            <a:ext cx="3879360" cy="2063520"/>
          </a:xfrm>
          <a:prstGeom prst="rect">
            <a:avLst/>
          </a:prstGeom>
          <a:ln w="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371160" y="0"/>
            <a:ext cx="9531360" cy="41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170" b="1" strike="noStrike" spc="-1">
                <a:solidFill>
                  <a:srgbClr val="000000"/>
                </a:solidFill>
                <a:latin typeface="Arial"/>
              </a:rPr>
              <a:t>Abordagens de Bioinformática para o processamento dos dados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9" name="Picture 8" descr="DRAGEN Amplicon Pipeline"/>
          <p:cNvPicPr/>
          <p:nvPr/>
        </p:nvPicPr>
        <p:blipFill>
          <a:blip r:embed="rId2"/>
          <a:stretch/>
        </p:blipFill>
        <p:spPr>
          <a:xfrm>
            <a:off x="269280" y="2658600"/>
            <a:ext cx="5901840" cy="232560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10" descr="DRAGEN Amplicon"/>
          <p:cNvPicPr/>
          <p:nvPr/>
        </p:nvPicPr>
        <p:blipFill>
          <a:blip r:embed="rId3"/>
          <a:stretch/>
        </p:blipFill>
        <p:spPr>
          <a:xfrm>
            <a:off x="4517640" y="947160"/>
            <a:ext cx="952200" cy="952200"/>
          </a:xfrm>
          <a:prstGeom prst="rect">
            <a:avLst/>
          </a:prstGeom>
          <a:ln w="0">
            <a:noFill/>
          </a:ln>
        </p:spPr>
      </p:pic>
      <p:pic>
        <p:nvPicPr>
          <p:cNvPr id="261" name="Imagem 10"/>
          <p:cNvPicPr/>
          <p:nvPr/>
        </p:nvPicPr>
        <p:blipFill>
          <a:blip r:embed="rId4"/>
          <a:srcRect l="21988" t="12686" r="11528" b="7958"/>
          <a:stretch/>
        </p:blipFill>
        <p:spPr>
          <a:xfrm>
            <a:off x="6314760" y="2103840"/>
            <a:ext cx="5711040" cy="3435120"/>
          </a:xfrm>
          <a:prstGeom prst="rect">
            <a:avLst/>
          </a:prstGeom>
          <a:ln w="0">
            <a:noFill/>
          </a:ln>
        </p:spPr>
      </p:pic>
      <p:sp>
        <p:nvSpPr>
          <p:cNvPr id="262" name="Espaço Reservado para Conteúdo 3"/>
          <p:cNvSpPr/>
          <p:nvPr/>
        </p:nvSpPr>
        <p:spPr>
          <a:xfrm>
            <a:off x="7368840" y="1423440"/>
            <a:ext cx="4822920" cy="45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pos="0" algn="l"/>
              </a:tabLst>
            </a:pPr>
            <a:r>
              <a:rPr lang="pt-BR" sz="2400" b="0" strike="noStrike" spc="-1">
                <a:solidFill>
                  <a:srgbClr val="373545"/>
                </a:solidFill>
                <a:latin typeface="Gill Sans MT"/>
              </a:rPr>
              <a:t>Métricas de qualidade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3" name="Picture 2" descr="New microRNA Analysis App in BaseSpace | RNA-Seq Blog"/>
          <p:cNvPicPr/>
          <p:nvPr/>
        </p:nvPicPr>
        <p:blipFill>
          <a:blip r:embed="rId5"/>
          <a:stretch/>
        </p:blipFill>
        <p:spPr>
          <a:xfrm>
            <a:off x="568440" y="680760"/>
            <a:ext cx="2651400" cy="1485000"/>
          </a:xfrm>
          <a:prstGeom prst="rect">
            <a:avLst/>
          </a:prstGeom>
          <a:ln w="0">
            <a:noFill/>
          </a:ln>
        </p:spPr>
      </p:pic>
      <p:sp>
        <p:nvSpPr>
          <p:cNvPr id="264" name="Seta: para a Direita 1"/>
          <p:cNvSpPr/>
          <p:nvPr/>
        </p:nvSpPr>
        <p:spPr>
          <a:xfrm>
            <a:off x="3484080" y="1255680"/>
            <a:ext cx="685440" cy="2221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D84C6"/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265" name="CaixaDeTexto 3"/>
          <p:cNvSpPr/>
          <p:nvPr/>
        </p:nvSpPr>
        <p:spPr>
          <a:xfrm>
            <a:off x="7022880" y="6400440"/>
            <a:ext cx="579204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Gill Sans MT"/>
              </a:rPr>
              <a:t>Fonte: https://basespace.illumina.com/dashboard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371160" y="0"/>
            <a:ext cx="5098320" cy="41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170" b="1" strike="noStrike" spc="-1">
                <a:solidFill>
                  <a:srgbClr val="000000"/>
                </a:solidFill>
                <a:latin typeface="Arial"/>
              </a:rPr>
              <a:t>FILTRAGENS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7" name="Espaço Reservado para Conteúdo 4"/>
          <p:cNvPicPr/>
          <p:nvPr/>
        </p:nvPicPr>
        <p:blipFill>
          <a:blip r:embed="rId2"/>
          <a:srcRect l="42870" t="26804" r="36383" b="25590"/>
          <a:stretch/>
        </p:blipFill>
        <p:spPr>
          <a:xfrm>
            <a:off x="1155960" y="2076480"/>
            <a:ext cx="2716920" cy="3506760"/>
          </a:xfrm>
          <a:prstGeom prst="rect">
            <a:avLst/>
          </a:prstGeom>
          <a:ln w="0">
            <a:noFill/>
          </a:ln>
        </p:spPr>
      </p:pic>
      <p:pic>
        <p:nvPicPr>
          <p:cNvPr id="268" name="Imagem 17"/>
          <p:cNvPicPr/>
          <p:nvPr/>
        </p:nvPicPr>
        <p:blipFill>
          <a:blip r:embed="rId3"/>
          <a:srcRect l="41744" t="36101" r="41699" b="36101"/>
          <a:stretch/>
        </p:blipFill>
        <p:spPr>
          <a:xfrm>
            <a:off x="5733720" y="232200"/>
            <a:ext cx="2811960" cy="2655720"/>
          </a:xfrm>
          <a:prstGeom prst="rect">
            <a:avLst/>
          </a:prstGeom>
          <a:ln w="0">
            <a:noFill/>
          </a:ln>
        </p:spPr>
      </p:pic>
      <p:pic>
        <p:nvPicPr>
          <p:cNvPr id="269" name="Imagem 18"/>
          <p:cNvPicPr/>
          <p:nvPr/>
        </p:nvPicPr>
        <p:blipFill>
          <a:blip r:embed="rId4"/>
          <a:srcRect l="58514" t="58367" r="25636" b="18238"/>
          <a:stretch/>
        </p:blipFill>
        <p:spPr>
          <a:xfrm>
            <a:off x="5794200" y="4290840"/>
            <a:ext cx="2811960" cy="2334600"/>
          </a:xfrm>
          <a:prstGeom prst="rect">
            <a:avLst/>
          </a:prstGeom>
          <a:ln w="0">
            <a:noFill/>
          </a:ln>
        </p:spPr>
      </p:pic>
      <p:sp>
        <p:nvSpPr>
          <p:cNvPr id="270" name="Seta: da Esquerda para a Direita e para Cima 19"/>
          <p:cNvSpPr/>
          <p:nvPr/>
        </p:nvSpPr>
        <p:spPr>
          <a:xfrm rot="16200000">
            <a:off x="5389920" y="2111400"/>
            <a:ext cx="988200" cy="2956680"/>
          </a:xfrm>
          <a:prstGeom prst="leftRigh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AD84C6"/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271" name="CaixaDeTexto 20"/>
          <p:cNvSpPr/>
          <p:nvPr/>
        </p:nvSpPr>
        <p:spPr>
          <a:xfrm>
            <a:off x="9171360" y="6356880"/>
            <a:ext cx="309852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Gill Sans MT"/>
              </a:rPr>
              <a:t>Fonte: https://varaft.eu/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ítulo 1"/>
          <p:cNvSpPr/>
          <p:nvPr/>
        </p:nvSpPr>
        <p:spPr>
          <a:xfrm>
            <a:off x="381240" y="2179080"/>
            <a:ext cx="6343200" cy="149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</a:pPr>
            <a:br>
              <a:rPr sz="1800"/>
            </a:br>
            <a:r>
              <a:rPr lang="pt-BR" sz="1900" b="1" strike="noStrike" cap="all" spc="-1">
                <a:solidFill>
                  <a:srgbClr val="FFFFFF"/>
                </a:solidFill>
                <a:latin typeface="Gill Sans MT"/>
              </a:rPr>
              <a:t>Preditores de gravidade e novos tratamentos para Neoplasias da Medula Óssea</a:t>
            </a:r>
            <a:endParaRPr lang="pt-BR" sz="19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6" name="Picture 2"/>
          <p:cNvPicPr/>
          <p:nvPr/>
        </p:nvPicPr>
        <p:blipFill>
          <a:blip r:embed="rId2"/>
          <a:stretch/>
        </p:blipFill>
        <p:spPr>
          <a:xfrm>
            <a:off x="7246080" y="3363480"/>
            <a:ext cx="4771800" cy="3018960"/>
          </a:xfrm>
          <a:prstGeom prst="rect">
            <a:avLst/>
          </a:prstGeom>
          <a:ln w="0">
            <a:noFill/>
          </a:ln>
        </p:spPr>
      </p:pic>
      <p:pic>
        <p:nvPicPr>
          <p:cNvPr id="187" name="Picture 4" descr="Unicamp: vestibular, cursos, cotas e campus - Brasil Escola"/>
          <p:cNvPicPr/>
          <p:nvPr/>
        </p:nvPicPr>
        <p:blipFill>
          <a:blip r:embed="rId3"/>
          <a:stretch/>
        </p:blipFill>
        <p:spPr>
          <a:xfrm>
            <a:off x="7246080" y="594360"/>
            <a:ext cx="4771800" cy="2334240"/>
          </a:xfrm>
          <a:prstGeom prst="rect">
            <a:avLst/>
          </a:prstGeom>
          <a:ln w="0">
            <a:noFill/>
          </a:ln>
        </p:spPr>
      </p:pic>
      <p:sp>
        <p:nvSpPr>
          <p:cNvPr id="188" name="CaixaDeTexto 8"/>
          <p:cNvSpPr/>
          <p:nvPr/>
        </p:nvSpPr>
        <p:spPr>
          <a:xfrm>
            <a:off x="9012960" y="2935800"/>
            <a:ext cx="1168920" cy="38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pt-BR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U</a:t>
            </a:r>
            <a:r>
              <a:rPr lang="en-US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NICAMP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CaixaDeTexto 9"/>
          <p:cNvSpPr/>
          <p:nvPr/>
        </p:nvSpPr>
        <p:spPr>
          <a:xfrm>
            <a:off x="7452360" y="6537240"/>
            <a:ext cx="4613040" cy="47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pt-BR" sz="1200" b="1" strike="noStrike" spc="-1">
                <a:solidFill>
                  <a:srgbClr val="000000"/>
                </a:solidFill>
                <a:latin typeface="Gill Sans MT"/>
              </a:rPr>
              <a:t>Centro de Hematologia e Hemoterapia - HEMOCENTRO</a:t>
            </a:r>
            <a:endParaRPr lang="pt-B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Espaço Reservado para Conteúdo 2"/>
          <p:cNvSpPr/>
          <p:nvPr/>
        </p:nvSpPr>
        <p:spPr>
          <a:xfrm>
            <a:off x="109080" y="712080"/>
            <a:ext cx="6915240" cy="35222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</a:pP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  <a:p>
            <a:pPr marL="306000" indent="-3060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8784C7"/>
              </a:buClr>
              <a:buSzPct val="92000"/>
              <a:buFont typeface="Arial"/>
              <a:buChar char="•"/>
            </a:pPr>
            <a:r>
              <a:rPr lang="pt-BR" sz="1600" b="1" strike="noStrike" spc="-1">
                <a:solidFill>
                  <a:srgbClr val="373545"/>
                </a:solidFill>
                <a:latin typeface="Gill Sans MT"/>
              </a:rPr>
              <a:t>Graduação em Física – Universidade do Estado do Pará (2005-2008)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</a:pP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  <a:p>
            <a:pPr marL="306000" indent="-3060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8784C7"/>
              </a:buClr>
              <a:buSzPct val="92000"/>
              <a:buFont typeface="Arial"/>
              <a:buChar char="•"/>
            </a:pPr>
            <a:r>
              <a:rPr lang="pt-BR" sz="1600" b="1" strike="noStrike" spc="-1">
                <a:solidFill>
                  <a:srgbClr val="373545"/>
                </a:solidFill>
                <a:latin typeface="Gill Sans MT"/>
              </a:rPr>
              <a:t>Mestrado em Genética e Biologia Molecular com Ênfase em Bioinformática (2011-2013)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  <a:p>
            <a:pPr marL="306000" indent="-3060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8784C7"/>
              </a:buClr>
              <a:buSzPct val="92000"/>
              <a:buFont typeface="Arial"/>
              <a:buChar char="•"/>
            </a:pPr>
            <a:r>
              <a:rPr lang="pt-BR" sz="1600" b="1" strike="noStrike" spc="-1">
                <a:solidFill>
                  <a:srgbClr val="373545"/>
                </a:solidFill>
                <a:latin typeface="Gill Sans MT"/>
              </a:rPr>
              <a:t>Doutorado: Neurociências e Biologia Celular (2015-2019), (Universidade Federal do Pará)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</a:pP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  <a:p>
            <a:pPr marL="306000" indent="-3060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8784C7"/>
              </a:buClr>
              <a:buSzPct val="92000"/>
              <a:buFont typeface="Arial"/>
              <a:buChar char="•"/>
            </a:pPr>
            <a:r>
              <a:rPr lang="pt-BR" sz="1600" b="1" strike="noStrike" spc="-1">
                <a:solidFill>
                  <a:srgbClr val="373545"/>
                </a:solidFill>
                <a:latin typeface="Gill Sans MT"/>
              </a:rPr>
              <a:t>Pós-Doutorando: Universidade Estadual de Campinas – UNICAMP.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Título 1"/>
          <p:cNvSpPr/>
          <p:nvPr/>
        </p:nvSpPr>
        <p:spPr>
          <a:xfrm>
            <a:off x="173880" y="5024880"/>
            <a:ext cx="3406320" cy="97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fontScale="96000"/>
          </a:bodyPr>
          <a:lstStyle/>
          <a:p>
            <a:pPr algn="ctr">
              <a:lnSpc>
                <a:spcPct val="100000"/>
              </a:lnSpc>
            </a:pPr>
            <a:br>
              <a:rPr sz="1400"/>
            </a:br>
            <a:r>
              <a:rPr lang="pt-BR" sz="1400" b="1" strike="noStrike" cap="all" spc="-1">
                <a:solidFill>
                  <a:srgbClr val="000000"/>
                </a:solidFill>
                <a:latin typeface="Gill Sans MT"/>
              </a:rPr>
              <a:t>Preditores de gravidade e novos tratamentos para Neoplasias da Medula Óssea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Espaço Reservado para Conteúdo 3"/>
          <p:cNvSpPr/>
          <p:nvPr/>
        </p:nvSpPr>
        <p:spPr>
          <a:xfrm>
            <a:off x="3682080" y="4473000"/>
            <a:ext cx="3222720" cy="2320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 anchor="t">
            <a:noAutofit/>
          </a:bodyPr>
          <a:lstStyle/>
          <a:p>
            <a:pPr marL="91440" indent="-91440" algn="just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D84C6"/>
              </a:buClr>
              <a:buFont typeface="Arial"/>
              <a:buChar char="•"/>
            </a:pPr>
            <a:r>
              <a:rPr lang="pt-BR" sz="1400" b="1" strike="noStrike" spc="-1">
                <a:solidFill>
                  <a:srgbClr val="000000"/>
                </a:solidFill>
                <a:latin typeface="STIXGeneral-Regular"/>
              </a:rPr>
              <a:t> Anemias Hemolíticas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  <a:p>
            <a:pPr marL="91440" indent="-91440" algn="just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D84C6"/>
              </a:buClr>
              <a:buFont typeface="Arial"/>
              <a:buChar char="•"/>
            </a:pPr>
            <a:r>
              <a:rPr lang="pt-BR" sz="1400" b="1" strike="noStrike" spc="-1">
                <a:solidFill>
                  <a:srgbClr val="000000"/>
                </a:solidFill>
                <a:latin typeface="STIXGeneral-Regular"/>
              </a:rPr>
              <a:t> Neutropenia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  <a:p>
            <a:pPr marL="91440" indent="-91440" algn="just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D84C6"/>
              </a:buClr>
              <a:buFont typeface="Arial"/>
              <a:buChar char="•"/>
            </a:pPr>
            <a:r>
              <a:rPr lang="pt-BR" sz="1400" b="1" strike="noStrike" spc="-1">
                <a:solidFill>
                  <a:srgbClr val="000000"/>
                </a:solidFill>
                <a:latin typeface="STIXGeneral-Regular"/>
              </a:rPr>
              <a:t> Pancitopenia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  <a:p>
            <a:pPr marL="91440" indent="-91440" algn="just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D84C6"/>
              </a:buClr>
              <a:buFont typeface="Arial"/>
              <a:buChar char="•"/>
            </a:pPr>
            <a:r>
              <a:rPr lang="pt-BR" sz="1400" b="1" strike="noStrike" spc="-1">
                <a:solidFill>
                  <a:srgbClr val="000000"/>
                </a:solidFill>
                <a:latin typeface="STIXGeneral-Regular"/>
              </a:rPr>
              <a:t> Bicitopenia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  <a:p>
            <a:pPr marL="91440" indent="-91440" algn="just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D84C6"/>
              </a:buClr>
              <a:buFont typeface="Arial"/>
              <a:buChar char="•"/>
            </a:pPr>
            <a:r>
              <a:rPr lang="pt-BR" sz="1400" b="1" strike="noStrike" spc="-1">
                <a:solidFill>
                  <a:srgbClr val="000000"/>
                </a:solidFill>
                <a:latin typeface="STIXGeneral-Regular"/>
              </a:rPr>
              <a:t> SMD (Síndrome Mielodisplásica)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  <a:p>
            <a:pPr marL="91440" indent="-91440" algn="just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Clr>
                <a:srgbClr val="AD84C6"/>
              </a:buClr>
              <a:buFont typeface="Arial"/>
              <a:buChar char="•"/>
            </a:pPr>
            <a:r>
              <a:rPr lang="pt-BR" sz="1400" b="1" strike="noStrike" spc="-1">
                <a:solidFill>
                  <a:srgbClr val="000000"/>
                </a:solidFill>
                <a:latin typeface="STIXGeneral-Regular"/>
              </a:rPr>
              <a:t> LAM (Leucemia Mielóide Aguda)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</a:pP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</a:pP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</a:pP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</a:pP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</a:pP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</a:pP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m 4"/>
          <p:cNvPicPr/>
          <p:nvPr/>
        </p:nvPicPr>
        <p:blipFill>
          <a:blip r:embed="rId2"/>
          <a:srcRect t="2264" b="4024"/>
          <a:stretch/>
        </p:blipFill>
        <p:spPr>
          <a:xfrm>
            <a:off x="344880" y="155160"/>
            <a:ext cx="11533320" cy="6426360"/>
          </a:xfrm>
          <a:prstGeom prst="rect">
            <a:avLst/>
          </a:prstGeom>
          <a:ln w="0">
            <a:noFill/>
          </a:ln>
        </p:spPr>
      </p:pic>
      <p:pic>
        <p:nvPicPr>
          <p:cNvPr id="273" name="Imagem 2"/>
          <p:cNvPicPr/>
          <p:nvPr/>
        </p:nvPicPr>
        <p:blipFill>
          <a:blip r:embed="rId3"/>
          <a:srcRect t="19333" r="67001" b="47201"/>
          <a:stretch/>
        </p:blipFill>
        <p:spPr>
          <a:xfrm>
            <a:off x="3063240" y="1362600"/>
            <a:ext cx="4023000" cy="2294640"/>
          </a:xfrm>
          <a:prstGeom prst="rect">
            <a:avLst/>
          </a:prstGeom>
          <a:ln w="0">
            <a:noFill/>
          </a:ln>
        </p:spPr>
      </p:pic>
      <p:pic>
        <p:nvPicPr>
          <p:cNvPr id="274" name="Imagem 5"/>
          <p:cNvPicPr/>
          <p:nvPr/>
        </p:nvPicPr>
        <p:blipFill>
          <a:blip r:embed="rId4"/>
          <a:srcRect t="19868" r="67900" b="46665"/>
          <a:stretch/>
        </p:blipFill>
        <p:spPr>
          <a:xfrm>
            <a:off x="7086600" y="1362600"/>
            <a:ext cx="3913200" cy="2294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m 18"/>
          <p:cNvPicPr/>
          <p:nvPr/>
        </p:nvPicPr>
        <p:blipFill>
          <a:blip r:embed="rId2"/>
          <a:srcRect l="4425" t="21734" r="12400" b="15753"/>
          <a:stretch/>
        </p:blipFill>
        <p:spPr>
          <a:xfrm>
            <a:off x="459360" y="585720"/>
            <a:ext cx="11331000" cy="4790160"/>
          </a:xfrm>
          <a:prstGeom prst="rect">
            <a:avLst/>
          </a:prstGeom>
          <a:ln w="0">
            <a:noFill/>
          </a:ln>
        </p:spPr>
      </p:pic>
      <p:sp>
        <p:nvSpPr>
          <p:cNvPr id="276" name="CustomShape 1"/>
          <p:cNvSpPr/>
          <p:nvPr/>
        </p:nvSpPr>
        <p:spPr>
          <a:xfrm>
            <a:off x="371160" y="0"/>
            <a:ext cx="5098320" cy="41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170" b="1" strike="noStrike" spc="-1">
                <a:solidFill>
                  <a:srgbClr val="000000"/>
                </a:solidFill>
                <a:latin typeface="Arial"/>
              </a:rPr>
              <a:t>RESULTADOS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CaixaDeTexto 1"/>
          <p:cNvSpPr/>
          <p:nvPr/>
        </p:nvSpPr>
        <p:spPr>
          <a:xfrm>
            <a:off x="73080" y="5854680"/>
            <a:ext cx="645768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2000" b="0" strike="noStrike" spc="-1">
                <a:solidFill>
                  <a:srgbClr val="000000"/>
                </a:solidFill>
                <a:highlight>
                  <a:srgbClr val="12DBF6"/>
                </a:highlight>
                <a:latin typeface="Gill Sans MT"/>
              </a:rPr>
              <a:t>VAF : % De Reads da variante / Cobertura geral no locus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CaixaDeTexto 3"/>
          <p:cNvSpPr/>
          <p:nvPr/>
        </p:nvSpPr>
        <p:spPr>
          <a:xfrm>
            <a:off x="6584760" y="5535360"/>
            <a:ext cx="34761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highlight>
                  <a:srgbClr val="12DBF6"/>
                </a:highlight>
                <a:latin typeface="Gill Sans MT"/>
              </a:rPr>
              <a:t>Próx. 50% de VAF (Heterozigoto)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CaixaDeTexto 4"/>
          <p:cNvSpPr/>
          <p:nvPr/>
        </p:nvSpPr>
        <p:spPr>
          <a:xfrm>
            <a:off x="6584760" y="6325560"/>
            <a:ext cx="34761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highlight>
                  <a:srgbClr val="12DBF6"/>
                </a:highlight>
                <a:latin typeface="Gill Sans MT"/>
              </a:rPr>
              <a:t>Próx. 100% de VAF (Homozigoto)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Chave Esquerda 5"/>
          <p:cNvSpPr/>
          <p:nvPr/>
        </p:nvSpPr>
        <p:spPr>
          <a:xfrm>
            <a:off x="6123240" y="5337720"/>
            <a:ext cx="461160" cy="1433880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rnd">
            <a:solidFill>
              <a:srgbClr val="9E6DB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81" name="CaixaDeTexto 10"/>
          <p:cNvSpPr/>
          <p:nvPr/>
        </p:nvSpPr>
        <p:spPr>
          <a:xfrm>
            <a:off x="857880" y="5430960"/>
            <a:ext cx="48661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highlight>
                  <a:srgbClr val="12DBF6"/>
                </a:highlight>
                <a:latin typeface="Gill Sans MT"/>
              </a:rPr>
              <a:t>VAF: FREQUÊNCIAS ALÉLICA DA VARIANTE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Retângulo 13"/>
          <p:cNvSpPr/>
          <p:nvPr/>
        </p:nvSpPr>
        <p:spPr>
          <a:xfrm>
            <a:off x="10169280" y="386640"/>
            <a:ext cx="1621080" cy="187920"/>
          </a:xfrm>
          <a:prstGeom prst="rect">
            <a:avLst/>
          </a:prstGeom>
          <a:solidFill>
            <a:srgbClr val="FFC000"/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FF0000"/>
                </a:solidFill>
                <a:latin typeface="Gill Sans MT"/>
              </a:rPr>
              <a:t>Trissomia +8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Retângulo 12"/>
          <p:cNvSpPr/>
          <p:nvPr/>
        </p:nvSpPr>
        <p:spPr>
          <a:xfrm>
            <a:off x="10169280" y="1792080"/>
            <a:ext cx="1621080" cy="187920"/>
          </a:xfrm>
          <a:prstGeom prst="rect">
            <a:avLst/>
          </a:prstGeom>
          <a:solidFill>
            <a:srgbClr val="FFC000"/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FF0000"/>
                </a:solidFill>
                <a:latin typeface="Gill Sans MT"/>
              </a:rPr>
              <a:t>Trissomia +8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Retângulo 14"/>
          <p:cNvSpPr/>
          <p:nvPr/>
        </p:nvSpPr>
        <p:spPr>
          <a:xfrm>
            <a:off x="10169280" y="2847960"/>
            <a:ext cx="1621080" cy="187920"/>
          </a:xfrm>
          <a:prstGeom prst="rect">
            <a:avLst/>
          </a:prstGeom>
          <a:solidFill>
            <a:srgbClr val="FFC000"/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FF0000"/>
                </a:solidFill>
                <a:latin typeface="Gill Sans MT"/>
              </a:rPr>
              <a:t>Trissomia +10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Retângulo 16"/>
          <p:cNvSpPr/>
          <p:nvPr/>
        </p:nvSpPr>
        <p:spPr>
          <a:xfrm>
            <a:off x="10108080" y="3796920"/>
            <a:ext cx="1621080" cy="187920"/>
          </a:xfrm>
          <a:prstGeom prst="rect">
            <a:avLst/>
          </a:prstGeom>
          <a:solidFill>
            <a:srgbClr val="FFC000"/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FF0000"/>
                </a:solidFill>
                <a:latin typeface="Gill Sans MT"/>
              </a:rPr>
              <a:t>Trissomia +13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agem 20"/>
          <p:cNvPicPr/>
          <p:nvPr/>
        </p:nvPicPr>
        <p:blipFill>
          <a:blip r:embed="rId2"/>
          <a:srcRect l="4425" t="21866" r="12325" b="13902"/>
          <a:stretch/>
        </p:blipFill>
        <p:spPr>
          <a:xfrm>
            <a:off x="449280" y="611280"/>
            <a:ext cx="11360160" cy="4929840"/>
          </a:xfrm>
          <a:prstGeom prst="rect">
            <a:avLst/>
          </a:prstGeom>
          <a:ln w="0">
            <a:noFill/>
          </a:ln>
        </p:spPr>
      </p:pic>
      <p:sp>
        <p:nvSpPr>
          <p:cNvPr id="287" name="CustomShape 1"/>
          <p:cNvSpPr/>
          <p:nvPr/>
        </p:nvSpPr>
        <p:spPr>
          <a:xfrm>
            <a:off x="371160" y="0"/>
            <a:ext cx="5098320" cy="41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170" b="1" strike="noStrike" spc="-1">
                <a:solidFill>
                  <a:srgbClr val="000000"/>
                </a:solidFill>
                <a:latin typeface="Arial"/>
              </a:rPr>
              <a:t>RESULTADOS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CaixaDeTexto 1"/>
          <p:cNvSpPr/>
          <p:nvPr/>
        </p:nvSpPr>
        <p:spPr>
          <a:xfrm>
            <a:off x="73080" y="6125400"/>
            <a:ext cx="645768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2000" b="0" strike="noStrike" spc="-1">
                <a:solidFill>
                  <a:srgbClr val="000000"/>
                </a:solidFill>
                <a:highlight>
                  <a:srgbClr val="12DBF6"/>
                </a:highlight>
                <a:latin typeface="Gill Sans MT"/>
              </a:rPr>
              <a:t>VAF : % De Reads da variante / Cobertura geral no locus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aixaDeTexto 3"/>
          <p:cNvSpPr/>
          <p:nvPr/>
        </p:nvSpPr>
        <p:spPr>
          <a:xfrm>
            <a:off x="6584760" y="5535360"/>
            <a:ext cx="34761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highlight>
                  <a:srgbClr val="12DBF6"/>
                </a:highlight>
                <a:latin typeface="Gill Sans MT"/>
              </a:rPr>
              <a:t>Próx. 50% de VAF (Heterozigoto)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CaixaDeTexto 4"/>
          <p:cNvSpPr/>
          <p:nvPr/>
        </p:nvSpPr>
        <p:spPr>
          <a:xfrm>
            <a:off x="6584760" y="6325560"/>
            <a:ext cx="34761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highlight>
                  <a:srgbClr val="12DBF6"/>
                </a:highlight>
                <a:latin typeface="Gill Sans MT"/>
              </a:rPr>
              <a:t>Próx. 100% de VAF (Homozigoto)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Chave Esquerda 5"/>
          <p:cNvSpPr/>
          <p:nvPr/>
        </p:nvSpPr>
        <p:spPr>
          <a:xfrm>
            <a:off x="6123240" y="5408280"/>
            <a:ext cx="461160" cy="1433880"/>
          </a:xfrm>
          <a:prstGeom prst="leftBrace">
            <a:avLst>
              <a:gd name="adj1" fmla="val 49929"/>
              <a:gd name="adj2" fmla="val 50000"/>
            </a:avLst>
          </a:prstGeom>
          <a:noFill/>
          <a:ln w="28575" cap="rnd">
            <a:solidFill>
              <a:srgbClr val="9E6DB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92" name="CaixaDeTexto 10"/>
          <p:cNvSpPr/>
          <p:nvPr/>
        </p:nvSpPr>
        <p:spPr>
          <a:xfrm>
            <a:off x="690120" y="5720040"/>
            <a:ext cx="48661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highlight>
                  <a:srgbClr val="12DBF6"/>
                </a:highlight>
                <a:latin typeface="Gill Sans MT"/>
              </a:rPr>
              <a:t>VAF: FREQUÊNCIAS ALÉLICA DA VARIANTE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Retângulo 13"/>
          <p:cNvSpPr/>
          <p:nvPr/>
        </p:nvSpPr>
        <p:spPr>
          <a:xfrm>
            <a:off x="10580760" y="386640"/>
            <a:ext cx="1621080" cy="187920"/>
          </a:xfrm>
          <a:prstGeom prst="rect">
            <a:avLst/>
          </a:prstGeom>
          <a:solidFill>
            <a:srgbClr val="FFC000"/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FF0000"/>
                </a:solidFill>
                <a:latin typeface="Gill Sans MT"/>
              </a:rPr>
              <a:t>Trissomia +13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Retângulo 12"/>
          <p:cNvSpPr/>
          <p:nvPr/>
        </p:nvSpPr>
        <p:spPr>
          <a:xfrm>
            <a:off x="10522800" y="1756440"/>
            <a:ext cx="1621080" cy="187920"/>
          </a:xfrm>
          <a:prstGeom prst="rect">
            <a:avLst/>
          </a:prstGeom>
          <a:solidFill>
            <a:srgbClr val="FFC000"/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FF0000"/>
                </a:solidFill>
                <a:latin typeface="Gill Sans MT"/>
              </a:rPr>
              <a:t>Trissomia +14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Retângulo 14"/>
          <p:cNvSpPr/>
          <p:nvPr/>
        </p:nvSpPr>
        <p:spPr>
          <a:xfrm>
            <a:off x="10522800" y="2807640"/>
            <a:ext cx="1621080" cy="187920"/>
          </a:xfrm>
          <a:prstGeom prst="rect">
            <a:avLst/>
          </a:prstGeom>
          <a:solidFill>
            <a:srgbClr val="FFC000"/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FF0000"/>
                </a:solidFill>
                <a:latin typeface="Gill Sans MT"/>
              </a:rPr>
              <a:t>Trissomia +21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Retângulo 16"/>
          <p:cNvSpPr/>
          <p:nvPr/>
        </p:nvSpPr>
        <p:spPr>
          <a:xfrm>
            <a:off x="10532520" y="3621960"/>
            <a:ext cx="1621080" cy="187920"/>
          </a:xfrm>
          <a:prstGeom prst="rect">
            <a:avLst/>
          </a:prstGeom>
          <a:solidFill>
            <a:srgbClr val="FFC000"/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FF0000"/>
                </a:solidFill>
                <a:latin typeface="Gill Sans MT"/>
              </a:rPr>
              <a:t>Trissomia +9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Retângulo 8"/>
          <p:cNvSpPr/>
          <p:nvPr/>
        </p:nvSpPr>
        <p:spPr>
          <a:xfrm>
            <a:off x="10534320" y="4767120"/>
            <a:ext cx="1621080" cy="187920"/>
          </a:xfrm>
          <a:prstGeom prst="rect">
            <a:avLst/>
          </a:prstGeom>
          <a:solidFill>
            <a:srgbClr val="FFC000"/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FF0000"/>
                </a:solidFill>
                <a:latin typeface="Gill Sans MT"/>
              </a:rPr>
              <a:t>Trissomia +22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371160" y="0"/>
            <a:ext cx="5098320" cy="41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170" b="1" strike="noStrike" spc="-1">
                <a:solidFill>
                  <a:srgbClr val="000000"/>
                </a:solidFill>
                <a:latin typeface="Arial"/>
              </a:rPr>
              <a:t>RESULTADOS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9" name="Imagem 14"/>
          <p:cNvPicPr/>
          <p:nvPr/>
        </p:nvPicPr>
        <p:blipFill>
          <a:blip r:embed="rId2"/>
          <a:srcRect l="4049" t="21330" r="12323" b="25995"/>
          <a:stretch/>
        </p:blipFill>
        <p:spPr>
          <a:xfrm>
            <a:off x="371160" y="594360"/>
            <a:ext cx="11433240" cy="4761720"/>
          </a:xfrm>
          <a:prstGeom prst="rect">
            <a:avLst/>
          </a:prstGeom>
          <a:ln w="0">
            <a:noFill/>
          </a:ln>
        </p:spPr>
      </p:pic>
      <p:sp>
        <p:nvSpPr>
          <p:cNvPr id="300" name="Retângulo 16"/>
          <p:cNvSpPr/>
          <p:nvPr/>
        </p:nvSpPr>
        <p:spPr>
          <a:xfrm>
            <a:off x="10476000" y="615240"/>
            <a:ext cx="1621080" cy="187920"/>
          </a:xfrm>
          <a:prstGeom prst="rect">
            <a:avLst/>
          </a:prstGeom>
          <a:solidFill>
            <a:srgbClr val="FFC000"/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FF0000"/>
                </a:solidFill>
                <a:latin typeface="Gill Sans MT"/>
              </a:rPr>
              <a:t>Trissomia +8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Retângulo 17"/>
          <p:cNvSpPr/>
          <p:nvPr/>
        </p:nvSpPr>
        <p:spPr>
          <a:xfrm>
            <a:off x="10476000" y="1699200"/>
            <a:ext cx="1621080" cy="187920"/>
          </a:xfrm>
          <a:prstGeom prst="rect">
            <a:avLst/>
          </a:prstGeom>
          <a:solidFill>
            <a:srgbClr val="FFC000"/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FF0000"/>
                </a:solidFill>
                <a:latin typeface="Gill Sans MT"/>
              </a:rPr>
              <a:t>Trissomia +8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Retângulo 18"/>
          <p:cNvSpPr/>
          <p:nvPr/>
        </p:nvSpPr>
        <p:spPr>
          <a:xfrm>
            <a:off x="10476000" y="2782800"/>
            <a:ext cx="1621080" cy="187920"/>
          </a:xfrm>
          <a:prstGeom prst="rect">
            <a:avLst/>
          </a:prstGeom>
          <a:solidFill>
            <a:srgbClr val="FFC000"/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FF0000"/>
                </a:solidFill>
                <a:latin typeface="Gill Sans MT"/>
              </a:rPr>
              <a:t>Trissomia +21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Retângulo 19"/>
          <p:cNvSpPr/>
          <p:nvPr/>
        </p:nvSpPr>
        <p:spPr>
          <a:xfrm>
            <a:off x="10476000" y="3588120"/>
            <a:ext cx="1621080" cy="187920"/>
          </a:xfrm>
          <a:prstGeom prst="rect">
            <a:avLst/>
          </a:prstGeom>
          <a:solidFill>
            <a:srgbClr val="FFC000"/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FF0000"/>
                </a:solidFill>
                <a:latin typeface="Gill Sans MT"/>
              </a:rPr>
              <a:t>Trissomia +14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Retângulo 20"/>
          <p:cNvSpPr/>
          <p:nvPr/>
        </p:nvSpPr>
        <p:spPr>
          <a:xfrm>
            <a:off x="10476000" y="4487400"/>
            <a:ext cx="1621080" cy="187920"/>
          </a:xfrm>
          <a:prstGeom prst="rect">
            <a:avLst/>
          </a:prstGeom>
          <a:solidFill>
            <a:srgbClr val="FFC000"/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600" b="1" strike="noStrike" spc="-1">
                <a:solidFill>
                  <a:srgbClr val="FF0000"/>
                </a:solidFill>
                <a:latin typeface="Gill Sans MT"/>
              </a:rPr>
              <a:t>Trissomia +8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05" name="Agrupar 21"/>
          <p:cNvGrpSpPr/>
          <p:nvPr/>
        </p:nvGrpSpPr>
        <p:grpSpPr>
          <a:xfrm>
            <a:off x="615600" y="5857560"/>
            <a:ext cx="10960920" cy="770040"/>
            <a:chOff x="615600" y="5857560"/>
            <a:chExt cx="10960920" cy="770040"/>
          </a:xfrm>
        </p:grpSpPr>
        <p:sp>
          <p:nvSpPr>
            <p:cNvPr id="306" name="Retângulo: Cantos Superiores Arredondados 22"/>
            <p:cNvSpPr/>
            <p:nvPr/>
          </p:nvSpPr>
          <p:spPr>
            <a:xfrm rot="5400000">
              <a:off x="5711400" y="762120"/>
              <a:ext cx="770040" cy="109602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FFFFF"/>
            </a:solidFill>
            <a:ln cap="rnd">
              <a:solidFill>
                <a:srgbClr val="8C92B0"/>
              </a:solidFill>
              <a:round/>
            </a:ln>
          </p:spPr>
          <p:style>
            <a:lnRef idx="2">
              <a:schemeClr val="accent4">
                <a:hueOff val="1806477"/>
                <a:satOff val="-11807"/>
                <a:lumOff val="705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pt-B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" name="Retângulo: Cantos Superiores Arredondados 4"/>
            <p:cNvSpPr/>
            <p:nvPr/>
          </p:nvSpPr>
          <p:spPr>
            <a:xfrm>
              <a:off x="615600" y="5895000"/>
              <a:ext cx="10911600" cy="694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42200" tIns="12600" rIns="12600" bIns="12600" numCol="1" spcCol="1440" anchor="ctr">
              <a:noAutofit/>
            </a:bodyPr>
            <a:lstStyle/>
            <a:p>
              <a:pPr marL="228600" lvl="1" indent="-228600">
                <a:lnSpc>
                  <a:spcPct val="90000"/>
                </a:lnSpc>
                <a:spcAft>
                  <a:spcPts val="300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pt-BR" sz="2000" b="0" strike="noStrike" spc="-1">
                  <a:solidFill>
                    <a:schemeClr val="dk1"/>
                  </a:solidFill>
                  <a:latin typeface="Gill Sans MT"/>
                </a:rPr>
                <a:t>Pode-se classificar mutações como subclonais se a frequência de alelos variantes (VAF) for ≥ 10% abaixo da mutação com o maior VAF de outras mutações coo-correntes. </a:t>
              </a:r>
              <a:endParaRPr lang="pt-BR" sz="2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2" descr="R &amp; RStudio no Docker com 2 cliques! – R Mining"/>
          <p:cNvPicPr/>
          <p:nvPr/>
        </p:nvPicPr>
        <p:blipFill>
          <a:blip r:embed="rId2"/>
          <a:stretch/>
        </p:blipFill>
        <p:spPr>
          <a:xfrm>
            <a:off x="8137080" y="6311160"/>
            <a:ext cx="522000" cy="522000"/>
          </a:xfrm>
          <a:prstGeom prst="rect">
            <a:avLst/>
          </a:prstGeom>
          <a:ln w="0">
            <a:noFill/>
          </a:ln>
        </p:spPr>
      </p:pic>
      <p:sp>
        <p:nvSpPr>
          <p:cNvPr id="309" name="CaixaDeTexto 2"/>
          <p:cNvSpPr/>
          <p:nvPr/>
        </p:nvSpPr>
        <p:spPr>
          <a:xfrm>
            <a:off x="8741520" y="6387480"/>
            <a:ext cx="35852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Gill Sans MT"/>
              </a:rPr>
              <a:t>Fonte: https://www.r-project.org/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Retângulo: Cantos Arredondados 3"/>
          <p:cNvSpPr/>
          <p:nvPr/>
        </p:nvSpPr>
        <p:spPr>
          <a:xfrm>
            <a:off x="1771560" y="2272320"/>
            <a:ext cx="1706760" cy="314640"/>
          </a:xfrm>
          <a:prstGeom prst="roundRect">
            <a:avLst>
              <a:gd name="adj" fmla="val 16667"/>
            </a:avLst>
          </a:prstGeom>
          <a:solidFill>
            <a:srgbClr val="6F8183"/>
          </a:solidFill>
          <a:ln cap="rnd">
            <a:solidFill>
              <a:srgbClr val="525F60"/>
            </a:solidFill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chemeClr val="lt1"/>
                </a:solidFill>
                <a:latin typeface="Gill Sans MT"/>
              </a:rPr>
              <a:t>CopywriteR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Retângulo: Cantos Arredondados 5"/>
          <p:cNvSpPr/>
          <p:nvPr/>
        </p:nvSpPr>
        <p:spPr>
          <a:xfrm>
            <a:off x="423720" y="4319640"/>
            <a:ext cx="1977840" cy="403200"/>
          </a:xfrm>
          <a:prstGeom prst="roundRect">
            <a:avLst>
              <a:gd name="adj" fmla="val 16667"/>
            </a:avLst>
          </a:prstGeom>
          <a:solidFill>
            <a:srgbClr val="6F8183"/>
          </a:solidFill>
          <a:ln cap="rnd">
            <a:solidFill>
              <a:srgbClr val="525F60"/>
            </a:solidFill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chemeClr val="lt1"/>
                </a:solidFill>
                <a:latin typeface="Gill Sans MT"/>
              </a:rPr>
              <a:t>CNAprofiles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Retângulo: Cantos Arredondados 10"/>
          <p:cNvSpPr/>
          <p:nvPr/>
        </p:nvSpPr>
        <p:spPr>
          <a:xfrm>
            <a:off x="2787480" y="4319640"/>
            <a:ext cx="2763000" cy="409320"/>
          </a:xfrm>
          <a:prstGeom prst="roundRect">
            <a:avLst>
              <a:gd name="adj" fmla="val 16667"/>
            </a:avLst>
          </a:prstGeom>
          <a:solidFill>
            <a:srgbClr val="6F8183"/>
          </a:solidFill>
          <a:ln cap="rnd">
            <a:solidFill>
              <a:srgbClr val="525F60"/>
            </a:solidFill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chemeClr val="lt1"/>
                </a:solidFill>
                <a:latin typeface="Gill Sans MT"/>
              </a:rPr>
              <a:t>Hg19_50kb_Chr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3" name="Imagem 11"/>
          <p:cNvPicPr/>
          <p:nvPr/>
        </p:nvPicPr>
        <p:blipFill>
          <a:blip r:embed="rId3"/>
          <a:srcRect r="48844" b="27045"/>
          <a:stretch/>
        </p:blipFill>
        <p:spPr>
          <a:xfrm>
            <a:off x="5715000" y="697320"/>
            <a:ext cx="6401160" cy="5355720"/>
          </a:xfrm>
          <a:prstGeom prst="rect">
            <a:avLst/>
          </a:prstGeom>
          <a:ln w="0">
            <a:noFill/>
          </a:ln>
        </p:spPr>
      </p:pic>
      <p:sp>
        <p:nvSpPr>
          <p:cNvPr id="314" name="Retângulo: Cantos Arredondados 12"/>
          <p:cNvSpPr/>
          <p:nvPr/>
        </p:nvSpPr>
        <p:spPr>
          <a:xfrm>
            <a:off x="1895040" y="3155760"/>
            <a:ext cx="1460160" cy="314640"/>
          </a:xfrm>
          <a:prstGeom prst="roundRect">
            <a:avLst>
              <a:gd name="adj" fmla="val 16667"/>
            </a:avLst>
          </a:prstGeom>
          <a:solidFill>
            <a:srgbClr val="6F8183"/>
          </a:solidFill>
          <a:ln cap="rnd">
            <a:solidFill>
              <a:srgbClr val="525F60"/>
            </a:solidFill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chemeClr val="lt1"/>
                </a:solidFill>
                <a:latin typeface="Gill Sans MT"/>
              </a:rPr>
              <a:t>BAM files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Seta: para Baixo 13"/>
          <p:cNvSpPr/>
          <p:nvPr/>
        </p:nvSpPr>
        <p:spPr>
          <a:xfrm>
            <a:off x="2581920" y="2686320"/>
            <a:ext cx="86400" cy="31464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cap="rnd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16" name="Seta: para Baixo 14"/>
          <p:cNvSpPr/>
          <p:nvPr/>
        </p:nvSpPr>
        <p:spPr>
          <a:xfrm>
            <a:off x="2581920" y="3724200"/>
            <a:ext cx="86400" cy="31464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cap="rnd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317" name="Imagem 15"/>
          <p:cNvPicPr/>
          <p:nvPr/>
        </p:nvPicPr>
        <p:blipFill>
          <a:blip r:embed="rId4"/>
          <a:srcRect l="18962" t="19326" r="32431" b="43593"/>
          <a:stretch/>
        </p:blipFill>
        <p:spPr>
          <a:xfrm>
            <a:off x="343440" y="76680"/>
            <a:ext cx="4911480" cy="1606680"/>
          </a:xfrm>
          <a:prstGeom prst="rect">
            <a:avLst/>
          </a:prstGeom>
          <a:ln w="0">
            <a:noFill/>
          </a:ln>
        </p:spPr>
      </p:pic>
      <p:grpSp>
        <p:nvGrpSpPr>
          <p:cNvPr id="318" name="Agrupar 4"/>
          <p:cNvGrpSpPr/>
          <p:nvPr/>
        </p:nvGrpSpPr>
        <p:grpSpPr>
          <a:xfrm>
            <a:off x="6622200" y="189000"/>
            <a:ext cx="5318640" cy="500400"/>
            <a:chOff x="6622200" y="189000"/>
            <a:chExt cx="5318640" cy="500400"/>
          </a:xfrm>
        </p:grpSpPr>
        <p:sp>
          <p:nvSpPr>
            <p:cNvPr id="319" name="Retângulo: Cantos Superiores Arredondados 6"/>
            <p:cNvSpPr/>
            <p:nvPr/>
          </p:nvSpPr>
          <p:spPr>
            <a:xfrm rot="5400000">
              <a:off x="9031320" y="-2220120"/>
              <a:ext cx="500400" cy="53186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FFFFF"/>
            </a:solidFill>
            <a:ln cap="rnd">
              <a:solidFill>
                <a:srgbClr val="8C92B0"/>
              </a:solidFill>
              <a:round/>
            </a:ln>
          </p:spPr>
          <p:style>
            <a:lnRef idx="2">
              <a:schemeClr val="accent4">
                <a:hueOff val="1806477"/>
                <a:satOff val="-11807"/>
                <a:lumOff val="705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pt-B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0" name="Retângulo: Cantos Superiores Arredondados 4"/>
            <p:cNvSpPr/>
            <p:nvPr/>
          </p:nvSpPr>
          <p:spPr>
            <a:xfrm>
              <a:off x="6622200" y="213480"/>
              <a:ext cx="5294880" cy="451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42200" tIns="12600" rIns="12600" bIns="12600" numCol="1" spcCol="1440" anchor="ctr">
              <a:noAutofit/>
            </a:bodyPr>
            <a:lstStyle/>
            <a:p>
              <a:pPr marL="228600" lvl="1" indent="-228600">
                <a:lnSpc>
                  <a:spcPct val="90000"/>
                </a:lnSpc>
                <a:spcAft>
                  <a:spcPts val="300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pt-BR" sz="2000" b="0" strike="noStrike" spc="-1">
                  <a:solidFill>
                    <a:schemeClr val="dk1"/>
                  </a:solidFill>
                  <a:latin typeface="Gill Sans MT"/>
                </a:rPr>
                <a:t>Análise de Copy Number (Número de Cópias)</a:t>
              </a:r>
              <a:endParaRPr lang="pt-BR" sz="2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agem 2"/>
          <p:cNvPicPr/>
          <p:nvPr/>
        </p:nvPicPr>
        <p:blipFill>
          <a:blip r:embed="rId2"/>
          <a:stretch/>
        </p:blipFill>
        <p:spPr>
          <a:xfrm>
            <a:off x="163800" y="380880"/>
            <a:ext cx="12027600" cy="60955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22" name="Tabela 7"/>
          <p:cNvGraphicFramePr/>
          <p:nvPr/>
        </p:nvGraphicFramePr>
        <p:xfrm>
          <a:off x="3547440" y="120600"/>
          <a:ext cx="5482080" cy="370800"/>
        </p:xfrm>
        <a:graphic>
          <a:graphicData uri="http://schemas.openxmlformats.org/drawingml/2006/table">
            <a:tbl>
              <a:tblPr/>
              <a:tblGrid>
                <a:gridCol w="2646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5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pt-BR" sz="20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M/63/AML_Patient_05</a:t>
                      </a:r>
                      <a:endParaRPr lang="pt-BR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1480" marR="514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C7C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highlight>
                            <a:srgbClr val="00FFFF"/>
                          </a:highlight>
                          <a:latin typeface="Times New Roman"/>
                        </a:rPr>
                        <a:t>47, XY, +8</a:t>
                      </a:r>
                      <a:endParaRPr lang="pt-BR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1480" marR="514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3" name="Seta: para Baixo 11"/>
          <p:cNvSpPr/>
          <p:nvPr/>
        </p:nvSpPr>
        <p:spPr>
          <a:xfrm>
            <a:off x="5953680" y="2229840"/>
            <a:ext cx="223920" cy="9781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324" name="Retângulo 1"/>
          <p:cNvSpPr/>
          <p:nvPr/>
        </p:nvSpPr>
        <p:spPr>
          <a:xfrm>
            <a:off x="4767120" y="604080"/>
            <a:ext cx="3043080" cy="295200"/>
          </a:xfrm>
          <a:prstGeom prst="rect">
            <a:avLst/>
          </a:prstGeom>
          <a:solidFill>
            <a:schemeClr val="bg1"/>
          </a:solidFill>
          <a:ln cap="rnd"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Gill Sans M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agem 2"/>
          <p:cNvPicPr/>
          <p:nvPr/>
        </p:nvPicPr>
        <p:blipFill>
          <a:blip r:embed="rId2"/>
          <a:stretch/>
        </p:blipFill>
        <p:spPr>
          <a:xfrm>
            <a:off x="0" y="380880"/>
            <a:ext cx="12191760" cy="60955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26" name="Tabela 3"/>
          <p:cNvGraphicFramePr/>
          <p:nvPr/>
        </p:nvGraphicFramePr>
        <p:xfrm>
          <a:off x="3292560" y="143640"/>
          <a:ext cx="5971680" cy="349200"/>
        </p:xfrm>
        <a:graphic>
          <a:graphicData uri="http://schemas.openxmlformats.org/drawingml/2006/table">
            <a:tbl>
              <a:tblPr/>
              <a:tblGrid>
                <a:gridCol w="2883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pt-BR" sz="20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M/61/AML_Patient_01</a:t>
                      </a:r>
                      <a:endParaRPr lang="pt-BR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1480" marR="514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C7C1C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highlight>
                            <a:srgbClr val="FF7C80"/>
                          </a:highlight>
                          <a:latin typeface="Times New Roman"/>
                        </a:rPr>
                        <a:t>47, XY, +13[08]/46, XY [12]</a:t>
                      </a:r>
                      <a:endParaRPr lang="pt-BR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1480" marR="514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7" name="Seta: para Baixo 5"/>
          <p:cNvSpPr/>
          <p:nvPr/>
        </p:nvSpPr>
        <p:spPr>
          <a:xfrm>
            <a:off x="8307360" y="2587320"/>
            <a:ext cx="223920" cy="9781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328" name="Retângulo 1"/>
          <p:cNvSpPr/>
          <p:nvPr/>
        </p:nvSpPr>
        <p:spPr>
          <a:xfrm>
            <a:off x="4767120" y="604080"/>
            <a:ext cx="3043080" cy="295200"/>
          </a:xfrm>
          <a:prstGeom prst="rect">
            <a:avLst/>
          </a:prstGeom>
          <a:solidFill>
            <a:schemeClr val="bg1"/>
          </a:solidFill>
          <a:ln cap="rnd"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Gill Sans M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Retângulo 1"/>
          <p:cNvSpPr/>
          <p:nvPr/>
        </p:nvSpPr>
        <p:spPr>
          <a:xfrm>
            <a:off x="637200" y="1596960"/>
            <a:ext cx="4028400" cy="700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AML (Com base na literatura)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CustomShape 1"/>
          <p:cNvSpPr/>
          <p:nvPr/>
        </p:nvSpPr>
        <p:spPr>
          <a:xfrm>
            <a:off x="398520" y="621000"/>
            <a:ext cx="7821360" cy="44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170" b="1" strike="noStrike" spc="-1">
                <a:solidFill>
                  <a:srgbClr val="000000"/>
                </a:solidFill>
                <a:latin typeface="Arial"/>
              </a:rPr>
              <a:t>Perfil Comparativo de Mutações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Retângulo 4"/>
          <p:cNvSpPr/>
          <p:nvPr/>
        </p:nvSpPr>
        <p:spPr>
          <a:xfrm>
            <a:off x="7048440" y="1147680"/>
            <a:ext cx="3958920" cy="9212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AML (Cariótipo com trissomias)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Em nossos dados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Retângulo 5"/>
          <p:cNvSpPr/>
          <p:nvPr/>
        </p:nvSpPr>
        <p:spPr>
          <a:xfrm>
            <a:off x="6141240" y="842040"/>
            <a:ext cx="5911200" cy="5897520"/>
          </a:xfrm>
          <a:prstGeom prst="rect">
            <a:avLst/>
          </a:prstGeom>
          <a:solidFill>
            <a:schemeClr val="accent1">
              <a:alpha val="5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333" name="CaixaDeTexto 6"/>
          <p:cNvSpPr/>
          <p:nvPr/>
        </p:nvSpPr>
        <p:spPr>
          <a:xfrm>
            <a:off x="6237720" y="2244600"/>
            <a:ext cx="21711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800" b="1" strike="noStrike" spc="-1">
                <a:solidFill>
                  <a:srgbClr val="010F53"/>
                </a:solidFill>
                <a:latin typeface="acumin-pro"/>
              </a:rPr>
              <a:t>DataBase (Público) : 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4" name="Picture 2" descr="cBioPortal for Cancer Genomics"/>
          <p:cNvPicPr/>
          <p:nvPr/>
        </p:nvPicPr>
        <p:blipFill>
          <a:blip r:embed="rId2"/>
          <a:stretch/>
        </p:blipFill>
        <p:spPr>
          <a:xfrm>
            <a:off x="6681240" y="2836440"/>
            <a:ext cx="4495320" cy="1018800"/>
          </a:xfrm>
          <a:prstGeom prst="rect">
            <a:avLst/>
          </a:prstGeom>
          <a:ln w="0">
            <a:noFill/>
          </a:ln>
        </p:spPr>
      </p:pic>
      <p:sp>
        <p:nvSpPr>
          <p:cNvPr id="335" name="CaixaDeTexto 7"/>
          <p:cNvSpPr/>
          <p:nvPr/>
        </p:nvSpPr>
        <p:spPr>
          <a:xfrm>
            <a:off x="6237720" y="6258960"/>
            <a:ext cx="62474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1800" b="1" strike="noStrike" spc="-1">
                <a:solidFill>
                  <a:srgbClr val="010F53"/>
                </a:solidFill>
                <a:latin typeface="acumin-pro"/>
              </a:rPr>
              <a:t>M</a:t>
            </a:r>
            <a:r>
              <a:rPr lang="en-US" sz="1800" b="1" strike="noStrike" spc="-1">
                <a:solidFill>
                  <a:srgbClr val="010F53"/>
                </a:solidFill>
                <a:latin typeface="acumin-pro"/>
              </a:rPr>
              <a:t>ineração de dados com ferramentas de Bioinformática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6" name="Imagem 9"/>
          <p:cNvPicPr/>
          <p:nvPr/>
        </p:nvPicPr>
        <p:blipFill>
          <a:blip r:embed="rId3"/>
          <a:srcRect l="35200" t="20491" r="32326" b="6970"/>
          <a:stretch/>
        </p:blipFill>
        <p:spPr>
          <a:xfrm>
            <a:off x="139320" y="2381040"/>
            <a:ext cx="1738800" cy="2184480"/>
          </a:xfrm>
          <a:prstGeom prst="rect">
            <a:avLst/>
          </a:prstGeom>
          <a:ln w="0">
            <a:noFill/>
          </a:ln>
        </p:spPr>
      </p:pic>
      <p:pic>
        <p:nvPicPr>
          <p:cNvPr id="337" name="Imagem 11"/>
          <p:cNvPicPr/>
          <p:nvPr/>
        </p:nvPicPr>
        <p:blipFill>
          <a:blip r:embed="rId4"/>
          <a:srcRect l="29746" t="13332" r="43750" b="28032"/>
          <a:stretch/>
        </p:blipFill>
        <p:spPr>
          <a:xfrm>
            <a:off x="851760" y="2855160"/>
            <a:ext cx="1755720" cy="2184480"/>
          </a:xfrm>
          <a:prstGeom prst="rect">
            <a:avLst/>
          </a:prstGeom>
          <a:ln w="0">
            <a:noFill/>
          </a:ln>
        </p:spPr>
      </p:pic>
      <p:pic>
        <p:nvPicPr>
          <p:cNvPr id="338" name="Imagem 13"/>
          <p:cNvPicPr/>
          <p:nvPr/>
        </p:nvPicPr>
        <p:blipFill>
          <a:blip r:embed="rId5"/>
          <a:srcRect l="36733" t="20491" r="32074" b="7880"/>
          <a:stretch/>
        </p:blipFill>
        <p:spPr>
          <a:xfrm>
            <a:off x="1761840" y="3473640"/>
            <a:ext cx="1691280" cy="2184480"/>
          </a:xfrm>
          <a:prstGeom prst="rect">
            <a:avLst/>
          </a:prstGeom>
          <a:ln w="0">
            <a:noFill/>
          </a:ln>
        </p:spPr>
      </p:pic>
      <p:pic>
        <p:nvPicPr>
          <p:cNvPr id="339" name="Imagem 15"/>
          <p:cNvPicPr/>
          <p:nvPr/>
        </p:nvPicPr>
        <p:blipFill>
          <a:blip r:embed="rId6"/>
          <a:srcRect l="36477" t="25758" r="33523" b="7880"/>
          <a:stretch/>
        </p:blipFill>
        <p:spPr>
          <a:xfrm>
            <a:off x="2522160" y="4021920"/>
            <a:ext cx="1875960" cy="2094480"/>
          </a:xfrm>
          <a:prstGeom prst="rect">
            <a:avLst/>
          </a:prstGeom>
          <a:ln w="0">
            <a:noFill/>
          </a:ln>
        </p:spPr>
      </p:pic>
      <p:pic>
        <p:nvPicPr>
          <p:cNvPr id="340" name="Imagem 17"/>
          <p:cNvPicPr/>
          <p:nvPr/>
        </p:nvPicPr>
        <p:blipFill>
          <a:blip r:embed="rId7"/>
          <a:srcRect l="36076" t="17440" r="33310" b="9521"/>
          <a:stretch/>
        </p:blipFill>
        <p:spPr>
          <a:xfrm>
            <a:off x="3531960" y="4282200"/>
            <a:ext cx="1919160" cy="2575440"/>
          </a:xfrm>
          <a:prstGeom prst="rect">
            <a:avLst/>
          </a:prstGeom>
          <a:ln w="0">
            <a:noFill/>
          </a:ln>
        </p:spPr>
      </p:pic>
      <p:sp>
        <p:nvSpPr>
          <p:cNvPr id="341" name="CaixaDeTexto 19"/>
          <p:cNvSpPr/>
          <p:nvPr/>
        </p:nvSpPr>
        <p:spPr>
          <a:xfrm>
            <a:off x="9235080" y="3769560"/>
            <a:ext cx="62445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Gill Sans MT"/>
              </a:rPr>
              <a:t>https://www.cbioportal.org/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ustomShape 1"/>
          <p:cNvSpPr/>
          <p:nvPr/>
        </p:nvSpPr>
        <p:spPr>
          <a:xfrm>
            <a:off x="221040" y="0"/>
            <a:ext cx="6348240" cy="41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170" b="1" strike="noStrike" spc="-1">
                <a:solidFill>
                  <a:srgbClr val="000000"/>
                </a:solidFill>
                <a:latin typeface="Arial"/>
              </a:rPr>
              <a:t>Baixando Banco de dados do cBioportal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3" name="Imagem 9"/>
          <p:cNvPicPr/>
          <p:nvPr/>
        </p:nvPicPr>
        <p:blipFill>
          <a:blip r:embed="rId2"/>
          <a:srcRect t="9056" r="18592" b="4077"/>
          <a:stretch/>
        </p:blipFill>
        <p:spPr>
          <a:xfrm>
            <a:off x="398520" y="1083240"/>
            <a:ext cx="11394720" cy="5681520"/>
          </a:xfrm>
          <a:prstGeom prst="rect">
            <a:avLst/>
          </a:prstGeom>
          <a:ln w="0">
            <a:noFill/>
          </a:ln>
        </p:spPr>
      </p:pic>
      <p:sp>
        <p:nvSpPr>
          <p:cNvPr id="344" name="CaixaDeTexto 11"/>
          <p:cNvSpPr/>
          <p:nvPr/>
        </p:nvSpPr>
        <p:spPr>
          <a:xfrm>
            <a:off x="318600" y="565920"/>
            <a:ext cx="100767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</a:rPr>
              <a:t>TCGAbiolinks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: An R/Bioconductor package for integrative analysis with GDC data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5" name="Picture 2" descr="Bioconductor - open source software for bioinformatics"/>
          <p:cNvPicPr/>
          <p:nvPr/>
        </p:nvPicPr>
        <p:blipFill>
          <a:blip r:embed="rId3"/>
          <a:stretch/>
        </p:blipFill>
        <p:spPr>
          <a:xfrm>
            <a:off x="9397080" y="194760"/>
            <a:ext cx="2476080" cy="742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356760" y="0"/>
            <a:ext cx="5098320" cy="41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170" b="1" strike="noStrike" spc="-1">
                <a:solidFill>
                  <a:srgbClr val="000000"/>
                </a:solidFill>
                <a:latin typeface="Arial"/>
              </a:rPr>
              <a:t>Mineração de dados públicos: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Retângulo 8"/>
          <p:cNvSpPr/>
          <p:nvPr/>
        </p:nvSpPr>
        <p:spPr>
          <a:xfrm>
            <a:off x="4596120" y="703440"/>
            <a:ext cx="2615040" cy="700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Banco de dados 1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170" b="0" strike="noStrike" spc="-1">
                <a:solidFill>
                  <a:schemeClr val="lt1"/>
                </a:solidFill>
                <a:latin typeface="Gill Sans MT"/>
              </a:rPr>
              <a:t>OHSU, Nature 2018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Retângulo 11"/>
          <p:cNvSpPr/>
          <p:nvPr/>
        </p:nvSpPr>
        <p:spPr>
          <a:xfrm>
            <a:off x="1706400" y="1665720"/>
            <a:ext cx="2889360" cy="4179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Clinical (NORMAL).csv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Retângulo 12"/>
          <p:cNvSpPr/>
          <p:nvPr/>
        </p:nvSpPr>
        <p:spPr>
          <a:xfrm>
            <a:off x="7483680" y="1665720"/>
            <a:ext cx="2813400" cy="4222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Clinical (Trissomia).csv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Retângulo 13"/>
          <p:cNvSpPr/>
          <p:nvPr/>
        </p:nvSpPr>
        <p:spPr>
          <a:xfrm>
            <a:off x="1991160" y="2652840"/>
            <a:ext cx="2615040" cy="4179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Sample ID (Coluna)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Retângulo 14"/>
          <p:cNvSpPr/>
          <p:nvPr/>
        </p:nvSpPr>
        <p:spPr>
          <a:xfrm>
            <a:off x="7494120" y="2652840"/>
            <a:ext cx="2615040" cy="4179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Sample ID (Coluna)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Retângulo 15"/>
          <p:cNvSpPr/>
          <p:nvPr/>
        </p:nvSpPr>
        <p:spPr>
          <a:xfrm>
            <a:off x="2644920" y="3429000"/>
            <a:ext cx="1032840" cy="4179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Saida1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Retângulo 16"/>
          <p:cNvSpPr/>
          <p:nvPr/>
        </p:nvSpPr>
        <p:spPr>
          <a:xfrm>
            <a:off x="8285040" y="3429000"/>
            <a:ext cx="1032840" cy="4179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Saida1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Retângulo 17"/>
          <p:cNvSpPr/>
          <p:nvPr/>
        </p:nvSpPr>
        <p:spPr>
          <a:xfrm>
            <a:off x="5034960" y="2731320"/>
            <a:ext cx="1892520" cy="700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Tumor Sample Barcode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55" name="Conector de Seta Reta 19"/>
          <p:cNvCxnSpPr/>
          <p:nvPr/>
        </p:nvCxnSpPr>
        <p:spPr>
          <a:xfrm>
            <a:off x="5901840" y="1527120"/>
            <a:ext cx="360" cy="1125720"/>
          </a:xfrm>
          <a:prstGeom prst="straightConnector1">
            <a:avLst/>
          </a:prstGeom>
          <a:ln w="38100" cap="rnd">
            <a:solidFill>
              <a:srgbClr val="9E6DBC"/>
            </a:solidFill>
            <a:round/>
            <a:tailEnd type="triangle" w="med" len="med"/>
          </a:ln>
        </p:spPr>
      </p:cxnSp>
      <p:cxnSp>
        <p:nvCxnSpPr>
          <p:cNvPr id="356" name="Conector de Seta Reta 20"/>
          <p:cNvCxnSpPr/>
          <p:nvPr/>
        </p:nvCxnSpPr>
        <p:spPr>
          <a:xfrm>
            <a:off x="3186360" y="2095560"/>
            <a:ext cx="360" cy="481680"/>
          </a:xfrm>
          <a:prstGeom prst="straightConnector1">
            <a:avLst/>
          </a:prstGeom>
          <a:ln w="38100" cap="rnd">
            <a:solidFill>
              <a:srgbClr val="9E6DBC"/>
            </a:solidFill>
            <a:round/>
            <a:tailEnd type="triangle" w="med" len="med"/>
          </a:ln>
        </p:spPr>
      </p:cxnSp>
      <p:cxnSp>
        <p:nvCxnSpPr>
          <p:cNvPr id="357" name="Conector de Seta Reta 23"/>
          <p:cNvCxnSpPr/>
          <p:nvPr/>
        </p:nvCxnSpPr>
        <p:spPr>
          <a:xfrm>
            <a:off x="8887680" y="2095560"/>
            <a:ext cx="360" cy="481680"/>
          </a:xfrm>
          <a:prstGeom prst="straightConnector1">
            <a:avLst/>
          </a:prstGeom>
          <a:ln w="38100" cap="rnd">
            <a:solidFill>
              <a:srgbClr val="9E6DBC"/>
            </a:solidFill>
            <a:round/>
            <a:tailEnd type="triangle" w="med" len="med"/>
          </a:ln>
        </p:spPr>
      </p:cxnSp>
      <p:cxnSp>
        <p:nvCxnSpPr>
          <p:cNvPr id="358" name="Conector de Seta Reta 24"/>
          <p:cNvCxnSpPr/>
          <p:nvPr/>
        </p:nvCxnSpPr>
        <p:spPr>
          <a:xfrm>
            <a:off x="3179520" y="3081240"/>
            <a:ext cx="360" cy="285480"/>
          </a:xfrm>
          <a:prstGeom prst="straightConnector1">
            <a:avLst/>
          </a:prstGeom>
          <a:ln w="38100" cap="rnd">
            <a:solidFill>
              <a:srgbClr val="9E6DBC"/>
            </a:solidFill>
            <a:round/>
            <a:tailEnd type="triangle" w="med" len="med"/>
          </a:ln>
        </p:spPr>
      </p:cxnSp>
      <p:cxnSp>
        <p:nvCxnSpPr>
          <p:cNvPr id="359" name="Conector de Seta Reta 26"/>
          <p:cNvCxnSpPr/>
          <p:nvPr/>
        </p:nvCxnSpPr>
        <p:spPr>
          <a:xfrm>
            <a:off x="8887680" y="3081240"/>
            <a:ext cx="360" cy="285480"/>
          </a:xfrm>
          <a:prstGeom prst="straightConnector1">
            <a:avLst/>
          </a:prstGeom>
          <a:ln w="38100" cap="rnd">
            <a:solidFill>
              <a:srgbClr val="9E6DBC"/>
            </a:solidFill>
            <a:round/>
            <a:tailEnd type="triangle" w="med" len="med"/>
          </a:ln>
        </p:spPr>
      </p:cxnSp>
      <p:sp>
        <p:nvSpPr>
          <p:cNvPr id="360" name="Retângulo 29"/>
          <p:cNvSpPr/>
          <p:nvPr/>
        </p:nvSpPr>
        <p:spPr>
          <a:xfrm>
            <a:off x="2269800" y="4700880"/>
            <a:ext cx="1729080" cy="4179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Hugo Symbol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Retângulo 30"/>
          <p:cNvSpPr/>
          <p:nvPr/>
        </p:nvSpPr>
        <p:spPr>
          <a:xfrm>
            <a:off x="8022960" y="4700880"/>
            <a:ext cx="1729080" cy="4179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Hugo Symbol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62" name="Conector de Seta Reta 31"/>
          <p:cNvCxnSpPr/>
          <p:nvPr/>
        </p:nvCxnSpPr>
        <p:spPr>
          <a:xfrm>
            <a:off x="3186360" y="3939480"/>
            <a:ext cx="360" cy="621000"/>
          </a:xfrm>
          <a:prstGeom prst="straightConnector1">
            <a:avLst/>
          </a:prstGeom>
          <a:ln w="38100" cap="rnd">
            <a:solidFill>
              <a:srgbClr val="9E6DBC"/>
            </a:solidFill>
            <a:round/>
            <a:tailEnd type="triangle" w="med" len="med"/>
          </a:ln>
        </p:spPr>
      </p:cxnSp>
      <p:cxnSp>
        <p:nvCxnSpPr>
          <p:cNvPr id="363" name="Conector de Seta Reta 34"/>
          <p:cNvCxnSpPr/>
          <p:nvPr/>
        </p:nvCxnSpPr>
        <p:spPr>
          <a:xfrm>
            <a:off x="8887680" y="3939480"/>
            <a:ext cx="360" cy="621000"/>
          </a:xfrm>
          <a:prstGeom prst="straightConnector1">
            <a:avLst/>
          </a:prstGeom>
          <a:ln w="38100" cap="rnd">
            <a:solidFill>
              <a:srgbClr val="9E6DBC"/>
            </a:solidFill>
            <a:round/>
            <a:tailEnd type="triangle" w="med" len="med"/>
          </a:ln>
        </p:spPr>
      </p:cxnSp>
      <p:sp>
        <p:nvSpPr>
          <p:cNvPr id="364" name="Retângulo 35"/>
          <p:cNvSpPr/>
          <p:nvPr/>
        </p:nvSpPr>
        <p:spPr>
          <a:xfrm>
            <a:off x="5090760" y="4368960"/>
            <a:ext cx="1892520" cy="1081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GeneList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Painel de genes mieloides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65" name="Conector de Seta Reta 36"/>
          <p:cNvCxnSpPr/>
          <p:nvPr/>
        </p:nvCxnSpPr>
        <p:spPr>
          <a:xfrm>
            <a:off x="3338640" y="4516560"/>
            <a:ext cx="1696680" cy="360"/>
          </a:xfrm>
          <a:prstGeom prst="straightConnector1">
            <a:avLst/>
          </a:prstGeom>
          <a:ln w="38100" cap="rnd">
            <a:solidFill>
              <a:srgbClr val="9E6DBC"/>
            </a:solidFill>
            <a:round/>
            <a:tailEnd type="triangle" w="med" len="med"/>
          </a:ln>
        </p:spPr>
      </p:cxnSp>
      <p:cxnSp>
        <p:nvCxnSpPr>
          <p:cNvPr id="366" name="Conector de Seta Reta 39"/>
          <p:cNvCxnSpPr/>
          <p:nvPr/>
        </p:nvCxnSpPr>
        <p:spPr>
          <a:xfrm flipH="1">
            <a:off x="7106040" y="4493520"/>
            <a:ext cx="1612080" cy="360"/>
          </a:xfrm>
          <a:prstGeom prst="straightConnector1">
            <a:avLst/>
          </a:prstGeom>
          <a:ln w="38100" cap="rnd">
            <a:solidFill>
              <a:srgbClr val="9E6DBC"/>
            </a:solidFill>
            <a:round/>
            <a:tailEnd type="triangle" w="med" len="med"/>
          </a:ln>
        </p:spPr>
      </p:cxnSp>
      <p:sp>
        <p:nvSpPr>
          <p:cNvPr id="367" name="Retângulo 42"/>
          <p:cNvSpPr/>
          <p:nvPr/>
        </p:nvSpPr>
        <p:spPr>
          <a:xfrm>
            <a:off x="2119680" y="4205160"/>
            <a:ext cx="7801920" cy="1581840"/>
          </a:xfrm>
          <a:prstGeom prst="rect">
            <a:avLst/>
          </a:prstGeom>
          <a:noFill/>
          <a:ln cap="rnd">
            <a:solidFill>
              <a:srgbClr val="AD84C6"/>
            </a:solidFill>
            <a:prstDash val="dash"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368" name="Retângulo 43"/>
          <p:cNvSpPr/>
          <p:nvPr/>
        </p:nvSpPr>
        <p:spPr>
          <a:xfrm>
            <a:off x="7106040" y="6306840"/>
            <a:ext cx="2810520" cy="4179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AML TRISSOMIA Final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Retângulo 44"/>
          <p:cNvSpPr/>
          <p:nvPr/>
        </p:nvSpPr>
        <p:spPr>
          <a:xfrm>
            <a:off x="2542320" y="6306840"/>
            <a:ext cx="2443680" cy="4179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AML Normal Final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70" name="Conector de Seta Reta 45"/>
          <p:cNvCxnSpPr/>
          <p:nvPr/>
        </p:nvCxnSpPr>
        <p:spPr>
          <a:xfrm>
            <a:off x="3764160" y="5839200"/>
            <a:ext cx="360" cy="380880"/>
          </a:xfrm>
          <a:prstGeom prst="straightConnector1">
            <a:avLst/>
          </a:prstGeom>
          <a:ln w="38100" cap="rnd">
            <a:solidFill>
              <a:srgbClr val="9E6DBC"/>
            </a:solidFill>
            <a:round/>
            <a:tailEnd type="triangle" w="med" len="med"/>
          </a:ln>
        </p:spPr>
      </p:cxnSp>
      <p:cxnSp>
        <p:nvCxnSpPr>
          <p:cNvPr id="371" name="Conector de Seta Reta 47"/>
          <p:cNvCxnSpPr/>
          <p:nvPr/>
        </p:nvCxnSpPr>
        <p:spPr>
          <a:xfrm>
            <a:off x="8325720" y="5839200"/>
            <a:ext cx="360" cy="380880"/>
          </a:xfrm>
          <a:prstGeom prst="straightConnector1">
            <a:avLst/>
          </a:prstGeom>
          <a:ln w="38100" cap="rnd">
            <a:solidFill>
              <a:srgbClr val="9E6DBC"/>
            </a:solidFill>
            <a:round/>
            <a:tailEnd type="triangle" w="med" len="med"/>
          </a:ln>
        </p:spPr>
      </p:cxnSp>
      <p:sp>
        <p:nvSpPr>
          <p:cNvPr id="372" name="Retângulo 48"/>
          <p:cNvSpPr/>
          <p:nvPr/>
        </p:nvSpPr>
        <p:spPr>
          <a:xfrm>
            <a:off x="610560" y="1520280"/>
            <a:ext cx="4209840" cy="2500200"/>
          </a:xfrm>
          <a:prstGeom prst="rect">
            <a:avLst/>
          </a:prstGeom>
          <a:noFill/>
          <a:ln cap="rnd">
            <a:solidFill>
              <a:srgbClr val="AD84C6"/>
            </a:solidFill>
            <a:prstDash val="dash"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373" name="Retângulo 49"/>
          <p:cNvSpPr/>
          <p:nvPr/>
        </p:nvSpPr>
        <p:spPr>
          <a:xfrm>
            <a:off x="7171920" y="1481040"/>
            <a:ext cx="4209840" cy="2500200"/>
          </a:xfrm>
          <a:prstGeom prst="rect">
            <a:avLst/>
          </a:prstGeom>
          <a:noFill/>
          <a:ln cap="rnd">
            <a:solidFill>
              <a:srgbClr val="AD84C6"/>
            </a:solidFill>
            <a:prstDash val="dash"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374" name="Retângulo 50"/>
          <p:cNvSpPr/>
          <p:nvPr/>
        </p:nvSpPr>
        <p:spPr>
          <a:xfrm>
            <a:off x="610560" y="984240"/>
            <a:ext cx="1032840" cy="417960"/>
          </a:xfrm>
          <a:prstGeom prst="rect">
            <a:avLst/>
          </a:prstGeom>
          <a:solidFill>
            <a:schemeClr val="accent5">
              <a:lumMod val="75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Etapa1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Retângulo 51"/>
          <p:cNvSpPr/>
          <p:nvPr/>
        </p:nvSpPr>
        <p:spPr>
          <a:xfrm>
            <a:off x="10392480" y="984240"/>
            <a:ext cx="1032840" cy="417960"/>
          </a:xfrm>
          <a:prstGeom prst="rect">
            <a:avLst/>
          </a:prstGeom>
          <a:solidFill>
            <a:schemeClr val="accent5">
              <a:lumMod val="75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Etapa1I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6" name="Picture 2" descr="R &amp; RStudio no Docker com 2 cliques! – R Mining"/>
          <p:cNvPicPr/>
          <p:nvPr/>
        </p:nvPicPr>
        <p:blipFill>
          <a:blip r:embed="rId2"/>
          <a:stretch/>
        </p:blipFill>
        <p:spPr>
          <a:xfrm>
            <a:off x="8241480" y="24120"/>
            <a:ext cx="476280" cy="417960"/>
          </a:xfrm>
          <a:prstGeom prst="rect">
            <a:avLst/>
          </a:prstGeom>
          <a:ln w="0">
            <a:noFill/>
          </a:ln>
        </p:spPr>
      </p:pic>
      <p:sp>
        <p:nvSpPr>
          <p:cNvPr id="377" name="CaixaDeTexto 53"/>
          <p:cNvSpPr/>
          <p:nvPr/>
        </p:nvSpPr>
        <p:spPr>
          <a:xfrm>
            <a:off x="8718120" y="-19440"/>
            <a:ext cx="4438080" cy="420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170" b="1" strike="noStrike" spc="-1">
                <a:solidFill>
                  <a:srgbClr val="000000"/>
                </a:solidFill>
                <a:latin typeface="Gill Sans MT"/>
              </a:rPr>
              <a:t>https://www.r-project.org/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581040" y="702000"/>
            <a:ext cx="11029320" cy="8953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97000"/>
          </a:bodyPr>
          <a:lstStyle/>
          <a:p>
            <a:pPr indent="0">
              <a:lnSpc>
                <a:spcPct val="100000"/>
              </a:lnSpc>
              <a:buNone/>
            </a:pPr>
            <a:r>
              <a:rPr lang="pt-BR" sz="2800" b="1" strike="noStrike" cap="all" spc="-1">
                <a:solidFill>
                  <a:srgbClr val="FFFFFF"/>
                </a:solidFill>
                <a:latin typeface="Gill Sans MT"/>
              </a:rPr>
              <a:t>Leucemia mieloide aguda</a:t>
            </a:r>
            <a:r>
              <a:rPr lang="pt-BR" sz="2800" b="0" strike="noStrike" cap="all" spc="-1">
                <a:solidFill>
                  <a:srgbClr val="FFFFFF"/>
                </a:solidFill>
                <a:latin typeface="Gill Sans MT"/>
              </a:rPr>
              <a:t> </a:t>
            </a:r>
            <a:br>
              <a:rPr sz="2800"/>
            </a:br>
            <a:r>
              <a:rPr lang="pt-BR" sz="2800" b="0" strike="noStrike" cap="all" spc="-1">
                <a:solidFill>
                  <a:srgbClr val="FFFFFF"/>
                </a:solidFill>
                <a:latin typeface="Gill Sans MT"/>
              </a:rPr>
              <a:t>Considerações gerais:</a:t>
            </a:r>
            <a:endParaRPr lang="en-US" sz="2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418680" y="2106360"/>
            <a:ext cx="6658560" cy="4049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0000"/>
          </a:bodyPr>
          <a:lstStyle/>
          <a:p>
            <a:pPr marL="275400" indent="-275400" algn="just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8784C7"/>
              </a:buClr>
              <a:buSzPct val="92000"/>
              <a:buFont typeface="Wingdings 2" charset="2"/>
              <a:buChar char=""/>
            </a:pPr>
            <a:r>
              <a:rPr lang="pt-BR" sz="1800" b="0" strike="noStrike" spc="-1">
                <a:solidFill>
                  <a:srgbClr val="222222"/>
                </a:solidFill>
                <a:latin typeface="-apple-system"/>
              </a:rPr>
              <a:t>A leucemia mielóide aguda (LMA) é uma neoplasia hematológica clínica e biologicamente heterogênea, caracterizada por alterações genéticas e epigenéticas que resultam na interrupção da diferenciação e expansão clonal de blastos leucêmicos no sangue e na medula óssea.</a:t>
            </a: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  <a:p>
            <a:pPr indent="0" algn="just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  <a:p>
            <a:pPr marL="275400" indent="-275400" algn="just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8784C7"/>
              </a:buClr>
              <a:buSzPct val="92000"/>
              <a:buFont typeface="Wingdings 2" charset="2"/>
              <a:buChar char=""/>
            </a:pPr>
            <a:r>
              <a:rPr lang="pt-BR" sz="1800" b="0" strike="noStrike" spc="-1">
                <a:solidFill>
                  <a:srgbClr val="222222"/>
                </a:solidFill>
                <a:latin typeface="-apple-system"/>
              </a:rPr>
              <a:t>Anormalidades cromossômicas recorrentes são identificadas em 55-60% dos adultos recém-diagnosticados com LMA e fornecem informações prognósticas poderosas.</a:t>
            </a: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  <a:p>
            <a:pPr indent="0" algn="just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None/>
            </a:pP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  <a:p>
            <a:pPr marL="275400" indent="-275400" algn="just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8784C7"/>
              </a:buClr>
              <a:buSzPct val="92000"/>
              <a:buFont typeface="Wingdings 2" charset="2"/>
              <a:buChar char=""/>
            </a:pPr>
            <a:r>
              <a:rPr lang="pt-BR" sz="1800" b="0" strike="noStrike" spc="-1">
                <a:solidFill>
                  <a:srgbClr val="222222"/>
                </a:solidFill>
                <a:latin typeface="-apple-system"/>
              </a:rPr>
              <a:t>A aquisição de uma terceira cópia adicional de um cromossomo intacto (trissomia) ocorre como única anormalidade em 7 a 8% dos pacientes adultos com LMA</a:t>
            </a:r>
            <a:r>
              <a:rPr lang="pt-BR" sz="1800" b="0" strike="noStrike" spc="-1">
                <a:solidFill>
                  <a:srgbClr val="222222"/>
                </a:solidFill>
                <a:latin typeface="Calibri"/>
              </a:rPr>
              <a:t>.</a:t>
            </a:r>
            <a:endParaRPr lang="en-US" sz="1800" b="0" strike="noStrike" spc="-1">
              <a:solidFill>
                <a:srgbClr val="373545"/>
              </a:solidFill>
              <a:latin typeface="Gill Sans MT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None/>
              <a:tabLst>
                <a:tab pos="0" algn="l"/>
              </a:tabLst>
            </a:pPr>
            <a:endParaRPr lang="en-US" sz="2400" b="0" strike="noStrike" spc="-1">
              <a:solidFill>
                <a:srgbClr val="373545"/>
              </a:solidFill>
              <a:latin typeface="Gill Sans MT"/>
            </a:endParaRPr>
          </a:p>
        </p:txBody>
      </p:sp>
      <p:pic>
        <p:nvPicPr>
          <p:cNvPr id="195" name="Imagem 5"/>
          <p:cNvPicPr/>
          <p:nvPr/>
        </p:nvPicPr>
        <p:blipFill>
          <a:blip r:embed="rId3"/>
          <a:stretch/>
        </p:blipFill>
        <p:spPr>
          <a:xfrm>
            <a:off x="7863840" y="2291040"/>
            <a:ext cx="3987720" cy="3080160"/>
          </a:xfrm>
          <a:prstGeom prst="rect">
            <a:avLst/>
          </a:prstGeom>
          <a:ln w="0">
            <a:noFill/>
          </a:ln>
        </p:spPr>
      </p:pic>
      <p:sp>
        <p:nvSpPr>
          <p:cNvPr id="196" name="CaixaDeTexto 9"/>
          <p:cNvSpPr/>
          <p:nvPr/>
        </p:nvSpPr>
        <p:spPr>
          <a:xfrm>
            <a:off x="9317880" y="1921680"/>
            <a:ext cx="21211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highlight>
                  <a:srgbClr val="FFFF00"/>
                </a:highlight>
                <a:latin typeface="acumin-pro"/>
              </a:rPr>
              <a:t>47,XY, +14[13]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7" name="Imagem 11"/>
          <p:cNvPicPr/>
          <p:nvPr/>
        </p:nvPicPr>
        <p:blipFill>
          <a:blip r:embed="rId4"/>
          <a:stretch/>
        </p:blipFill>
        <p:spPr>
          <a:xfrm>
            <a:off x="7479720" y="5772600"/>
            <a:ext cx="4498560" cy="766080"/>
          </a:xfrm>
          <a:prstGeom prst="rect">
            <a:avLst/>
          </a:prstGeom>
          <a:ln w="0">
            <a:noFill/>
          </a:ln>
        </p:spPr>
      </p:pic>
      <p:sp>
        <p:nvSpPr>
          <p:cNvPr id="198" name="CaixaDeTexto 13"/>
          <p:cNvSpPr/>
          <p:nvPr/>
        </p:nvSpPr>
        <p:spPr>
          <a:xfrm>
            <a:off x="0" y="6257880"/>
            <a:ext cx="6258960" cy="59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100" b="1" strike="noStrike" spc="-1">
                <a:solidFill>
                  <a:srgbClr val="000000"/>
                </a:solidFill>
                <a:latin typeface="Gill Sans MT (Corpo)"/>
              </a:rPr>
              <a:t>Clinical and molecular characterization of patients with acute myeloid leukemia and sole trisomies of chromosomes 4, 8, 11, 13 or 21</a:t>
            </a:r>
            <a:endParaRPr lang="pt-BR" sz="11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100" b="1" strike="noStrike" spc="-1">
                <a:solidFill>
                  <a:srgbClr val="000000"/>
                </a:solidFill>
                <a:latin typeface="Gill Sans MT (Corpo)"/>
              </a:rPr>
              <a:t>(Bhavana Bhatnagar, Ann Kathrin Eisfeld et al.)</a:t>
            </a:r>
            <a:endParaRPr lang="pt-BR" sz="1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CustomShape 1"/>
          <p:cNvSpPr/>
          <p:nvPr/>
        </p:nvSpPr>
        <p:spPr>
          <a:xfrm>
            <a:off x="398520" y="621000"/>
            <a:ext cx="9140040" cy="41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170" b="1" strike="noStrike" spc="-1">
                <a:solidFill>
                  <a:srgbClr val="000000"/>
                </a:solidFill>
                <a:latin typeface="Arial"/>
              </a:rPr>
              <a:t>Análises gráficas: VISUAL DOS DADOS 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CaixaDeTexto 1"/>
          <p:cNvSpPr/>
          <p:nvPr/>
        </p:nvSpPr>
        <p:spPr>
          <a:xfrm>
            <a:off x="398520" y="1205280"/>
            <a:ext cx="106495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highlight>
                  <a:srgbClr val="E11FBC"/>
                </a:highlight>
                <a:latin typeface="Calibri"/>
              </a:rPr>
              <a:t>maftools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 : Summarize, Analyze and Visualize MAF Files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https://www.bioconductor.org/packages/devel/bioc/vignettes/maftools/inst/doc/maftools.html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0" name="Picture 2"/>
          <p:cNvPicPr/>
          <p:nvPr/>
        </p:nvPicPr>
        <p:blipFill>
          <a:blip r:embed="rId2"/>
          <a:stretch/>
        </p:blipFill>
        <p:spPr>
          <a:xfrm>
            <a:off x="398520" y="2385360"/>
            <a:ext cx="5072040" cy="3381120"/>
          </a:xfrm>
          <a:prstGeom prst="rect">
            <a:avLst/>
          </a:prstGeom>
          <a:ln w="0">
            <a:noFill/>
          </a:ln>
        </p:spPr>
      </p:pic>
      <p:pic>
        <p:nvPicPr>
          <p:cNvPr id="381" name="Picture 4"/>
          <p:cNvPicPr/>
          <p:nvPr/>
        </p:nvPicPr>
        <p:blipFill>
          <a:blip r:embed="rId3"/>
          <a:stretch/>
        </p:blipFill>
        <p:spPr>
          <a:xfrm>
            <a:off x="6379920" y="2298960"/>
            <a:ext cx="5640480" cy="3467520"/>
          </a:xfrm>
          <a:prstGeom prst="rect">
            <a:avLst/>
          </a:prstGeom>
          <a:ln w="0">
            <a:noFill/>
          </a:ln>
        </p:spPr>
      </p:pic>
      <p:sp>
        <p:nvSpPr>
          <p:cNvPr id="382" name="CaixaDeTexto 10"/>
          <p:cNvSpPr/>
          <p:nvPr/>
        </p:nvSpPr>
        <p:spPr>
          <a:xfrm>
            <a:off x="398520" y="5652720"/>
            <a:ext cx="49942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400" b="1" strike="noStrike" spc="-1">
                <a:solidFill>
                  <a:srgbClr val="000000"/>
                </a:solidFill>
                <a:latin typeface="Calibri"/>
              </a:rPr>
              <a:t>Usa arquivos multi-VCF formato .maf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3" name="Picture 2" descr="Bioconductor - open source software for bioinformatics"/>
          <p:cNvPicPr/>
          <p:nvPr/>
        </p:nvPicPr>
        <p:blipFill>
          <a:blip r:embed="rId4"/>
          <a:stretch/>
        </p:blipFill>
        <p:spPr>
          <a:xfrm>
            <a:off x="9538920" y="610200"/>
            <a:ext cx="2476080" cy="742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Imagem 4"/>
          <p:cNvPicPr/>
          <p:nvPr/>
        </p:nvPicPr>
        <p:blipFill>
          <a:blip r:embed="rId2"/>
          <a:srcRect b="46382"/>
          <a:stretch/>
        </p:blipFill>
        <p:spPr>
          <a:xfrm>
            <a:off x="118440" y="670320"/>
            <a:ext cx="11954880" cy="4252320"/>
          </a:xfrm>
          <a:prstGeom prst="rect">
            <a:avLst/>
          </a:prstGeom>
          <a:ln w="0">
            <a:noFill/>
          </a:ln>
        </p:spPr>
      </p:pic>
      <p:sp>
        <p:nvSpPr>
          <p:cNvPr id="385" name="CaixaDeTexto 5"/>
          <p:cNvSpPr/>
          <p:nvPr/>
        </p:nvSpPr>
        <p:spPr>
          <a:xfrm>
            <a:off x="197640" y="0"/>
            <a:ext cx="83239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O que é o arquivo MAF: </a:t>
            </a:r>
            <a:r>
              <a:rPr lang="en-US" sz="1800" b="1" i="1" u="sng" strike="noStrike" spc="-1">
                <a:solidFill>
                  <a:srgbClr val="000000"/>
                </a:solidFill>
                <a:uFillTx/>
                <a:latin typeface="Calibri"/>
                <a:hlinkClick r:id="rId3"/>
              </a:rPr>
              <a:t>Mutation Annotation Format</a:t>
            </a:r>
            <a:r>
              <a:rPr lang="en-US" sz="1800" b="1" i="1" u="sng" strike="noStrike" spc="-1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800" b="1" u="sng" strike="noStrike" spc="-1">
                <a:solidFill>
                  <a:srgbClr val="000000"/>
                </a:solidFill>
                <a:uFillTx/>
                <a:latin typeface="Calibri"/>
              </a:rPr>
              <a:t>?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Retângulo 6"/>
          <p:cNvSpPr/>
          <p:nvPr/>
        </p:nvSpPr>
        <p:spPr>
          <a:xfrm>
            <a:off x="138600" y="4923000"/>
            <a:ext cx="1088640" cy="456480"/>
          </a:xfrm>
          <a:prstGeom prst="rect">
            <a:avLst/>
          </a:prstGeom>
          <a:solidFill>
            <a:srgbClr val="6997AF"/>
          </a:solidFill>
          <a:ln cap="rnd">
            <a:solidFill>
              <a:srgbClr val="4D6F81"/>
            </a:solidFill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i="1" strike="noStrike" spc="-1">
                <a:solidFill>
                  <a:schemeClr val="lt1"/>
                </a:solidFill>
                <a:latin typeface="Gill Sans MT"/>
              </a:rPr>
              <a:t>vcf file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87" name="Conector de Seta Reta 8"/>
          <p:cNvCxnSpPr/>
          <p:nvPr/>
        </p:nvCxnSpPr>
        <p:spPr>
          <a:xfrm>
            <a:off x="1345680" y="5169960"/>
            <a:ext cx="838800" cy="360"/>
          </a:xfrm>
          <a:prstGeom prst="straightConnector1">
            <a:avLst/>
          </a:prstGeom>
          <a:ln cap="rnd">
            <a:solidFill>
              <a:srgbClr val="9E6DBC"/>
            </a:solidFill>
            <a:round/>
            <a:tailEnd type="triangle" w="med" len="med"/>
          </a:ln>
        </p:spPr>
      </p:cxnSp>
      <p:sp>
        <p:nvSpPr>
          <p:cNvPr id="388" name="Retângulo 10"/>
          <p:cNvSpPr/>
          <p:nvPr/>
        </p:nvSpPr>
        <p:spPr>
          <a:xfrm>
            <a:off x="2302560" y="4899240"/>
            <a:ext cx="3079440" cy="456480"/>
          </a:xfrm>
          <a:prstGeom prst="rect">
            <a:avLst/>
          </a:prstGeom>
          <a:solidFill>
            <a:srgbClr val="6997AF"/>
          </a:solidFill>
          <a:ln cap="rnd">
            <a:solidFill>
              <a:srgbClr val="4D6F81"/>
            </a:solidFill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script </a:t>
            </a:r>
            <a:r>
              <a:rPr lang="pt-BR" sz="2170" b="0" i="1" strike="noStrike" spc="-1">
                <a:solidFill>
                  <a:schemeClr val="lt1"/>
                </a:solidFill>
                <a:latin typeface="Gill Sans MT"/>
              </a:rPr>
              <a:t>table_annovar.pl</a:t>
            </a: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 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89" name="Conector de Seta Reta 11"/>
          <p:cNvCxnSpPr/>
          <p:nvPr/>
        </p:nvCxnSpPr>
        <p:spPr>
          <a:xfrm>
            <a:off x="5584680" y="5151240"/>
            <a:ext cx="839160" cy="360"/>
          </a:xfrm>
          <a:prstGeom prst="straightConnector1">
            <a:avLst/>
          </a:prstGeom>
          <a:ln cap="rnd">
            <a:solidFill>
              <a:srgbClr val="9E6DBC"/>
            </a:solidFill>
            <a:round/>
            <a:tailEnd type="triangle" w="med" len="med"/>
          </a:ln>
        </p:spPr>
      </p:cxnSp>
      <p:sp>
        <p:nvSpPr>
          <p:cNvPr id="390" name="Retângulo 12"/>
          <p:cNvSpPr/>
          <p:nvPr/>
        </p:nvSpPr>
        <p:spPr>
          <a:xfrm>
            <a:off x="6809760" y="4899240"/>
            <a:ext cx="2594520" cy="456480"/>
          </a:xfrm>
          <a:prstGeom prst="rect">
            <a:avLst/>
          </a:prstGeom>
          <a:solidFill>
            <a:srgbClr val="6997AF"/>
          </a:solidFill>
          <a:ln cap="rnd">
            <a:solidFill>
              <a:srgbClr val="4D6F81"/>
            </a:solidFill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R “annovarToMaf”. 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1" name="Picture 2" descr="R &amp; RStudio no Docker com 2 cliques! – R Mining"/>
          <p:cNvPicPr/>
          <p:nvPr/>
        </p:nvPicPr>
        <p:blipFill>
          <a:blip r:embed="rId4"/>
          <a:stretch/>
        </p:blipFill>
        <p:spPr>
          <a:xfrm>
            <a:off x="7172280" y="5711400"/>
            <a:ext cx="812160" cy="834840"/>
          </a:xfrm>
          <a:prstGeom prst="rect">
            <a:avLst/>
          </a:prstGeom>
          <a:ln w="0">
            <a:noFill/>
          </a:ln>
        </p:spPr>
      </p:pic>
      <p:sp>
        <p:nvSpPr>
          <p:cNvPr id="392" name="CaixaDeTexto 14"/>
          <p:cNvSpPr/>
          <p:nvPr/>
        </p:nvSpPr>
        <p:spPr>
          <a:xfrm>
            <a:off x="7984800" y="5843160"/>
            <a:ext cx="4438080" cy="420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170" b="1" strike="noStrike" spc="-1">
                <a:solidFill>
                  <a:srgbClr val="000000"/>
                </a:solidFill>
                <a:latin typeface="Gill Sans MT"/>
              </a:rPr>
              <a:t>https://www.r-project.org/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93" name="Conector de Seta Reta 15"/>
          <p:cNvCxnSpPr/>
          <p:nvPr/>
        </p:nvCxnSpPr>
        <p:spPr>
          <a:xfrm>
            <a:off x="9503280" y="5127480"/>
            <a:ext cx="838800" cy="360"/>
          </a:xfrm>
          <a:prstGeom prst="straightConnector1">
            <a:avLst/>
          </a:prstGeom>
          <a:ln cap="rnd">
            <a:solidFill>
              <a:srgbClr val="9E6DBC"/>
            </a:solidFill>
            <a:round/>
            <a:tailEnd type="triangle" w="med" len="med"/>
          </a:ln>
        </p:spPr>
      </p:cxnSp>
      <p:sp>
        <p:nvSpPr>
          <p:cNvPr id="394" name="Retângulo 16"/>
          <p:cNvSpPr/>
          <p:nvPr/>
        </p:nvSpPr>
        <p:spPr>
          <a:xfrm>
            <a:off x="10486800" y="4842720"/>
            <a:ext cx="1613520" cy="456480"/>
          </a:xfrm>
          <a:prstGeom prst="rect">
            <a:avLst/>
          </a:prstGeom>
          <a:solidFill>
            <a:srgbClr val="6997AF"/>
          </a:solidFill>
          <a:ln cap="rnd">
            <a:solidFill>
              <a:srgbClr val="4D6F81"/>
            </a:solidFill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i="1" strike="noStrike" spc="-1">
                <a:solidFill>
                  <a:schemeClr val="lt1"/>
                </a:solidFill>
                <a:latin typeface="Gill Sans MT"/>
              </a:rPr>
              <a:t>MAF file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Retângulo 4"/>
          <p:cNvSpPr/>
          <p:nvPr/>
        </p:nvSpPr>
        <p:spPr>
          <a:xfrm>
            <a:off x="495360" y="98640"/>
            <a:ext cx="3771720" cy="2959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Base de dados AML, cBioportal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6" name="Imagem 2"/>
          <p:cNvPicPr/>
          <p:nvPr/>
        </p:nvPicPr>
        <p:blipFill>
          <a:blip r:embed="rId2"/>
          <a:stretch/>
        </p:blipFill>
        <p:spPr>
          <a:xfrm>
            <a:off x="404640" y="402480"/>
            <a:ext cx="11500560" cy="6281640"/>
          </a:xfrm>
          <a:prstGeom prst="rect">
            <a:avLst/>
          </a:prstGeom>
          <a:ln w="0">
            <a:noFill/>
          </a:ln>
        </p:spPr>
      </p:pic>
      <p:sp>
        <p:nvSpPr>
          <p:cNvPr id="397" name="CaixaDeTexto 6"/>
          <p:cNvSpPr/>
          <p:nvPr/>
        </p:nvSpPr>
        <p:spPr>
          <a:xfrm>
            <a:off x="9912240" y="0"/>
            <a:ext cx="2377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Plotting MAF summary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Imagem 3"/>
          <p:cNvPicPr/>
          <p:nvPr/>
        </p:nvPicPr>
        <p:blipFill>
          <a:blip r:embed="rId2"/>
          <a:srcRect b="18548"/>
          <a:stretch/>
        </p:blipFill>
        <p:spPr>
          <a:xfrm>
            <a:off x="671040" y="453600"/>
            <a:ext cx="11520720" cy="5950800"/>
          </a:xfrm>
          <a:prstGeom prst="rect">
            <a:avLst/>
          </a:prstGeom>
          <a:ln w="0">
            <a:noFill/>
          </a:ln>
        </p:spPr>
      </p:pic>
      <p:sp>
        <p:nvSpPr>
          <p:cNvPr id="399" name="Retângulo 4"/>
          <p:cNvSpPr/>
          <p:nvPr/>
        </p:nvSpPr>
        <p:spPr>
          <a:xfrm>
            <a:off x="495360" y="98640"/>
            <a:ext cx="3771720" cy="2959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Base de dados AML, cBioportal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CaixaDeTexto 2"/>
          <p:cNvSpPr/>
          <p:nvPr/>
        </p:nvSpPr>
        <p:spPr>
          <a:xfrm>
            <a:off x="9144720" y="6404400"/>
            <a:ext cx="2376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333333"/>
                </a:solidFill>
                <a:latin typeface="Calibri"/>
              </a:rPr>
              <a:t>Drawing oncoplots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Imagem 1"/>
          <p:cNvPicPr/>
          <p:nvPr/>
        </p:nvPicPr>
        <p:blipFill>
          <a:blip r:embed="rId2"/>
          <a:srcRect b="4178"/>
          <a:stretch/>
        </p:blipFill>
        <p:spPr>
          <a:xfrm>
            <a:off x="380880" y="352440"/>
            <a:ext cx="11581920" cy="6371640"/>
          </a:xfrm>
          <a:prstGeom prst="rect">
            <a:avLst/>
          </a:prstGeom>
          <a:ln w="0">
            <a:noFill/>
          </a:ln>
        </p:spPr>
      </p:pic>
      <p:sp>
        <p:nvSpPr>
          <p:cNvPr id="402" name="Retângulo 2"/>
          <p:cNvSpPr/>
          <p:nvPr/>
        </p:nvSpPr>
        <p:spPr>
          <a:xfrm>
            <a:off x="495360" y="98640"/>
            <a:ext cx="3895560" cy="2959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Oncoplot da Base de dados AML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CaixaDeTexto 3"/>
          <p:cNvSpPr/>
          <p:nvPr/>
        </p:nvSpPr>
        <p:spPr>
          <a:xfrm>
            <a:off x="8303400" y="6488640"/>
            <a:ext cx="2376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333333"/>
                </a:solidFill>
                <a:latin typeface="Calibri"/>
              </a:rPr>
              <a:t>Drawing oncoplots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Retângulo 2"/>
          <p:cNvSpPr/>
          <p:nvPr/>
        </p:nvSpPr>
        <p:spPr>
          <a:xfrm>
            <a:off x="447480" y="85320"/>
            <a:ext cx="3549240" cy="2959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Dados do NGS: 14 pacientes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5" name="Imagem 5"/>
          <p:cNvPicPr/>
          <p:nvPr/>
        </p:nvPicPr>
        <p:blipFill>
          <a:blip r:embed="rId2"/>
          <a:stretch/>
        </p:blipFill>
        <p:spPr>
          <a:xfrm>
            <a:off x="497160" y="590760"/>
            <a:ext cx="11343960" cy="6135840"/>
          </a:xfrm>
          <a:prstGeom prst="rect">
            <a:avLst/>
          </a:prstGeom>
          <a:ln w="0">
            <a:noFill/>
          </a:ln>
        </p:spPr>
      </p:pic>
      <p:sp>
        <p:nvSpPr>
          <p:cNvPr id="406" name="CaixaDeTexto 6"/>
          <p:cNvSpPr/>
          <p:nvPr/>
        </p:nvSpPr>
        <p:spPr>
          <a:xfrm>
            <a:off x="9912240" y="0"/>
            <a:ext cx="2377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Plotting MAF summary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Imagem 1"/>
          <p:cNvPicPr/>
          <p:nvPr/>
        </p:nvPicPr>
        <p:blipFill>
          <a:blip r:embed="rId2"/>
          <a:stretch/>
        </p:blipFill>
        <p:spPr>
          <a:xfrm>
            <a:off x="1735920" y="723960"/>
            <a:ext cx="9922320" cy="6002640"/>
          </a:xfrm>
          <a:prstGeom prst="rect">
            <a:avLst/>
          </a:prstGeom>
          <a:ln w="0">
            <a:noFill/>
          </a:ln>
        </p:spPr>
      </p:pic>
      <p:sp>
        <p:nvSpPr>
          <p:cNvPr id="408" name="Retângulo 2"/>
          <p:cNvSpPr/>
          <p:nvPr/>
        </p:nvSpPr>
        <p:spPr>
          <a:xfrm>
            <a:off x="447480" y="94680"/>
            <a:ext cx="3549240" cy="2959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Dados do NGS: 14 pacientes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CaixaDeTexto 3"/>
          <p:cNvSpPr/>
          <p:nvPr/>
        </p:nvSpPr>
        <p:spPr>
          <a:xfrm>
            <a:off x="9144720" y="6404400"/>
            <a:ext cx="2376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333333"/>
                </a:solidFill>
                <a:latin typeface="Calibri"/>
              </a:rPr>
              <a:t>Drawing oncoplots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Imagem 1"/>
          <p:cNvPicPr/>
          <p:nvPr/>
        </p:nvPicPr>
        <p:blipFill>
          <a:blip r:embed="rId2"/>
          <a:srcRect l="1417" r="5298" b="16770"/>
          <a:stretch/>
        </p:blipFill>
        <p:spPr>
          <a:xfrm>
            <a:off x="285840" y="104760"/>
            <a:ext cx="11620080" cy="6648120"/>
          </a:xfrm>
          <a:prstGeom prst="rect">
            <a:avLst/>
          </a:prstGeom>
          <a:ln w="0">
            <a:noFill/>
          </a:ln>
        </p:spPr>
      </p:pic>
      <p:sp>
        <p:nvSpPr>
          <p:cNvPr id="411" name="Retângulo 2"/>
          <p:cNvSpPr/>
          <p:nvPr/>
        </p:nvSpPr>
        <p:spPr>
          <a:xfrm>
            <a:off x="133200" y="104760"/>
            <a:ext cx="3895560" cy="2959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Oncoplot 14 pacientes de AML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Retângulo 4"/>
          <p:cNvSpPr/>
          <p:nvPr/>
        </p:nvSpPr>
        <p:spPr>
          <a:xfrm>
            <a:off x="2176200" y="1801440"/>
            <a:ext cx="1371240" cy="978120"/>
          </a:xfrm>
          <a:prstGeom prst="rect">
            <a:avLst/>
          </a:prstGeom>
          <a:noFill/>
          <a:ln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Gill Sans M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Imagem 1"/>
          <p:cNvPicPr/>
          <p:nvPr/>
        </p:nvPicPr>
        <p:blipFill>
          <a:blip r:embed="rId2"/>
          <a:stretch/>
        </p:blipFill>
        <p:spPr>
          <a:xfrm>
            <a:off x="5772600" y="450360"/>
            <a:ext cx="6038280" cy="4692960"/>
          </a:xfrm>
          <a:prstGeom prst="rect">
            <a:avLst/>
          </a:prstGeom>
          <a:ln w="0">
            <a:noFill/>
          </a:ln>
        </p:spPr>
      </p:pic>
      <p:pic>
        <p:nvPicPr>
          <p:cNvPr id="414" name="Imagem 3"/>
          <p:cNvPicPr/>
          <p:nvPr/>
        </p:nvPicPr>
        <p:blipFill>
          <a:blip r:embed="rId3"/>
          <a:srcRect l="17741" t="12061" r="17198" b="21035"/>
          <a:stretch/>
        </p:blipFill>
        <p:spPr>
          <a:xfrm>
            <a:off x="209880" y="450360"/>
            <a:ext cx="5562360" cy="5555160"/>
          </a:xfrm>
          <a:prstGeom prst="rect">
            <a:avLst/>
          </a:prstGeom>
          <a:ln w="0">
            <a:noFill/>
          </a:ln>
        </p:spPr>
      </p:pic>
      <p:sp>
        <p:nvSpPr>
          <p:cNvPr id="415" name="Retângulo 2"/>
          <p:cNvSpPr/>
          <p:nvPr/>
        </p:nvSpPr>
        <p:spPr>
          <a:xfrm>
            <a:off x="839880" y="302040"/>
            <a:ext cx="3771720" cy="2959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Base de dados AML, cBioportal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6" name="Retângulo 4"/>
          <p:cNvSpPr/>
          <p:nvPr/>
        </p:nvSpPr>
        <p:spPr>
          <a:xfrm>
            <a:off x="6584040" y="154080"/>
            <a:ext cx="3549240" cy="2959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Dados do NGS: 14 pacientes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Imagem 2"/>
          <p:cNvPicPr/>
          <p:nvPr/>
        </p:nvPicPr>
        <p:blipFill>
          <a:blip r:embed="rId2"/>
          <a:srcRect l="4142"/>
          <a:stretch/>
        </p:blipFill>
        <p:spPr>
          <a:xfrm>
            <a:off x="73080" y="1268280"/>
            <a:ext cx="8048880" cy="4812120"/>
          </a:xfrm>
          <a:prstGeom prst="rect">
            <a:avLst/>
          </a:prstGeom>
          <a:ln w="0">
            <a:noFill/>
          </a:ln>
        </p:spPr>
      </p:pic>
      <p:sp>
        <p:nvSpPr>
          <p:cNvPr id="418" name="Retângulo 3"/>
          <p:cNvSpPr/>
          <p:nvPr/>
        </p:nvSpPr>
        <p:spPr>
          <a:xfrm>
            <a:off x="2013120" y="342000"/>
            <a:ext cx="3549240" cy="2959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7F61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170" b="0" strike="noStrike" spc="-1">
                <a:solidFill>
                  <a:schemeClr val="lt1"/>
                </a:solidFill>
                <a:latin typeface="Gill Sans MT"/>
              </a:rPr>
              <a:t>Dados do NGS: 14 pacientes</a:t>
            </a:r>
            <a:endParaRPr lang="pt-BR" sz="217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9" name="Imagem 4"/>
          <p:cNvPicPr/>
          <p:nvPr/>
        </p:nvPicPr>
        <p:blipFill>
          <a:blip r:embed="rId3"/>
          <a:srcRect l="7956" r="15753"/>
          <a:stretch/>
        </p:blipFill>
        <p:spPr>
          <a:xfrm>
            <a:off x="8650080" y="1551960"/>
            <a:ext cx="3291480" cy="3473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m 11"/>
          <p:cNvPicPr/>
          <p:nvPr/>
        </p:nvPicPr>
        <p:blipFill>
          <a:blip r:embed="rId2"/>
          <a:stretch/>
        </p:blipFill>
        <p:spPr>
          <a:xfrm>
            <a:off x="301680" y="1097640"/>
            <a:ext cx="11108160" cy="5595480"/>
          </a:xfrm>
          <a:prstGeom prst="rect">
            <a:avLst/>
          </a:prstGeom>
          <a:ln w="0">
            <a:noFill/>
          </a:ln>
        </p:spPr>
      </p:pic>
      <p:sp>
        <p:nvSpPr>
          <p:cNvPr id="200" name="Retângulo 12"/>
          <p:cNvSpPr/>
          <p:nvPr/>
        </p:nvSpPr>
        <p:spPr>
          <a:xfrm>
            <a:off x="563760" y="2834640"/>
            <a:ext cx="5785200" cy="1060560"/>
          </a:xfrm>
          <a:prstGeom prst="rect">
            <a:avLst/>
          </a:prstGeom>
          <a:noFill/>
          <a:ln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2170" b="0" strike="noStrike" spc="-1">
              <a:solidFill>
                <a:schemeClr val="lt1"/>
              </a:solidFill>
              <a:latin typeface="Gill Sans MT"/>
            </a:endParaRPr>
          </a:p>
        </p:txBody>
      </p:sp>
      <p:pic>
        <p:nvPicPr>
          <p:cNvPr id="201" name="Imagem 16"/>
          <p:cNvPicPr/>
          <p:nvPr/>
        </p:nvPicPr>
        <p:blipFill>
          <a:blip r:embed="rId3"/>
          <a:stretch/>
        </p:blipFill>
        <p:spPr>
          <a:xfrm>
            <a:off x="7082280" y="23760"/>
            <a:ext cx="4980600" cy="1073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aixaDeTexto 13"/>
          <p:cNvSpPr/>
          <p:nvPr/>
        </p:nvSpPr>
        <p:spPr>
          <a:xfrm>
            <a:off x="121320" y="640080"/>
            <a:ext cx="6180840" cy="255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algn="just">
              <a:lnSpc>
                <a:spcPct val="100000"/>
              </a:lnSpc>
              <a:buClr>
                <a:srgbClr val="222222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222222"/>
                </a:solidFill>
                <a:latin typeface="-apple-system"/>
              </a:rPr>
              <a:t>Analise de características clínicas e moleculares de 138 pacientes com LMA de novo com +4, +8, +11, +13 ou +21 únicas.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just">
              <a:lnSpc>
                <a:spcPct val="100000"/>
              </a:lnSpc>
              <a:buClr>
                <a:srgbClr val="222222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222222"/>
                </a:solidFill>
                <a:latin typeface="-apple-system"/>
              </a:rPr>
              <a:t> Comparadas com pacientes com LMA com essas trissomias ocorrendo em adição a outras anormalidades cromossômicas (trissomia não única) e com pacientes com LMA citogeneticamente normal (CN-AML).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3" name="Imagem 2"/>
          <p:cNvPicPr/>
          <p:nvPr/>
        </p:nvPicPr>
        <p:blipFill>
          <a:blip r:embed="rId2"/>
          <a:stretch/>
        </p:blipFill>
        <p:spPr>
          <a:xfrm>
            <a:off x="6515280" y="78840"/>
            <a:ext cx="5490720" cy="4145040"/>
          </a:xfrm>
          <a:prstGeom prst="rect">
            <a:avLst/>
          </a:prstGeom>
          <a:ln w="0">
            <a:noFill/>
          </a:ln>
        </p:spPr>
      </p:pic>
      <p:pic>
        <p:nvPicPr>
          <p:cNvPr id="204" name="Imagem 5"/>
          <p:cNvPicPr/>
          <p:nvPr/>
        </p:nvPicPr>
        <p:blipFill>
          <a:blip r:embed="rId3"/>
          <a:stretch/>
        </p:blipFill>
        <p:spPr>
          <a:xfrm>
            <a:off x="1631880" y="3539520"/>
            <a:ext cx="3360600" cy="2568960"/>
          </a:xfrm>
          <a:prstGeom prst="rect">
            <a:avLst/>
          </a:prstGeom>
          <a:ln w="0">
            <a:noFill/>
          </a:ln>
        </p:spPr>
      </p:pic>
      <p:sp>
        <p:nvSpPr>
          <p:cNvPr id="205" name="CaixaDeTexto 10"/>
          <p:cNvSpPr/>
          <p:nvPr/>
        </p:nvSpPr>
        <p:spPr>
          <a:xfrm>
            <a:off x="5671440" y="4618440"/>
            <a:ext cx="6094080" cy="283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algn="just">
              <a:lnSpc>
                <a:spcPct val="100000"/>
              </a:lnSpc>
              <a:buClr>
                <a:srgbClr val="222222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222222"/>
                </a:solidFill>
                <a:latin typeface="-apple-system"/>
              </a:rPr>
              <a:t>Nossos dados sugerem que as mutações que afetam os genes relacionados à </a:t>
            </a:r>
            <a:r>
              <a:rPr lang="pt-BR" sz="1800" b="1" strike="noStrike" spc="-1">
                <a:solidFill>
                  <a:srgbClr val="222222"/>
                </a:solidFill>
                <a:latin typeface="-apple-system"/>
              </a:rPr>
              <a:t>metilação</a:t>
            </a:r>
            <a:r>
              <a:rPr lang="pt-BR" sz="1800" b="0" strike="noStrike" spc="-1">
                <a:solidFill>
                  <a:srgbClr val="222222"/>
                </a:solidFill>
                <a:latin typeface="-apple-system"/>
              </a:rPr>
              <a:t> são uma marca molecular das trissomias únicas (isoladas). 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just">
              <a:lnSpc>
                <a:spcPct val="100000"/>
              </a:lnSpc>
              <a:buClr>
                <a:srgbClr val="222222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222222"/>
                </a:solidFill>
                <a:latin typeface="-apple-system"/>
              </a:rPr>
              <a:t>Mutações nos </a:t>
            </a:r>
            <a:r>
              <a:rPr lang="pt-BR" sz="1800" b="1" strike="noStrike" spc="-1">
                <a:solidFill>
                  <a:srgbClr val="000000"/>
                </a:solidFill>
                <a:latin typeface="-apple-system"/>
              </a:rPr>
              <a:t>genes do spliceossoma</a:t>
            </a:r>
            <a:r>
              <a:rPr lang="pt-BR" sz="1800" b="0" strike="noStrike" spc="-1">
                <a:solidFill>
                  <a:srgbClr val="222222"/>
                </a:solidFill>
                <a:latin typeface="-apple-system"/>
              </a:rPr>
              <a:t> também foram comumente observadas em muitos pacientes com trissomia unilateral e representam um novo achado neste subgrupo citogenético.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aixaDeTexto 13"/>
          <p:cNvSpPr/>
          <p:nvPr/>
        </p:nvSpPr>
        <p:spPr>
          <a:xfrm>
            <a:off x="0" y="628200"/>
            <a:ext cx="4318920" cy="276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algn="just">
              <a:lnSpc>
                <a:spcPct val="100000"/>
              </a:lnSpc>
              <a:buClr>
                <a:srgbClr val="1C1D1E"/>
              </a:buClr>
              <a:buFont typeface="Arial"/>
              <a:buChar char="•"/>
            </a:pPr>
            <a:r>
              <a:rPr lang="pt-BR" sz="1600" b="0" strike="noStrike" spc="-1">
                <a:solidFill>
                  <a:srgbClr val="1C1D1E"/>
                </a:solidFill>
                <a:latin typeface="Open Sans"/>
              </a:rPr>
              <a:t>Um perfil de mutação significativamente diferente entre os únicos pacientes com LMA +4, +11, +21;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just">
              <a:lnSpc>
                <a:spcPct val="100000"/>
              </a:lnSpc>
              <a:buClr>
                <a:srgbClr val="1C1D1E"/>
              </a:buClr>
              <a:buFont typeface="Arial"/>
              <a:buChar char="•"/>
            </a:pPr>
            <a:r>
              <a:rPr lang="pt-BR" sz="1600" b="0" strike="noStrike" spc="-1">
                <a:solidFill>
                  <a:srgbClr val="1C1D1E"/>
                </a:solidFill>
                <a:latin typeface="Open Sans"/>
              </a:rPr>
              <a:t>Pacientes com a trissomia +11 exibiram mais mutações em FLT3-ITD.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just">
              <a:lnSpc>
                <a:spcPct val="100000"/>
              </a:lnSpc>
              <a:buClr>
                <a:srgbClr val="1C1D1E"/>
              </a:buClr>
              <a:buFont typeface="Arial"/>
              <a:buChar char="•"/>
            </a:pPr>
            <a:r>
              <a:rPr lang="pt-BR" sz="1600" b="0" strike="noStrike" spc="-1">
                <a:solidFill>
                  <a:srgbClr val="1C1D1E"/>
                </a:solidFill>
                <a:latin typeface="Open Sans"/>
              </a:rPr>
              <a:t>Enquanto a mutação CEBPA foi encontrada com mais frequência em pacientes com trissomia +21.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7" name="Imagem 3"/>
          <p:cNvPicPr/>
          <p:nvPr/>
        </p:nvPicPr>
        <p:blipFill>
          <a:blip r:embed="rId2"/>
          <a:stretch/>
        </p:blipFill>
        <p:spPr>
          <a:xfrm>
            <a:off x="4319280" y="2643840"/>
            <a:ext cx="7750800" cy="4188240"/>
          </a:xfrm>
          <a:prstGeom prst="rect">
            <a:avLst/>
          </a:prstGeom>
          <a:ln w="0">
            <a:noFill/>
          </a:ln>
        </p:spPr>
      </p:pic>
      <p:pic>
        <p:nvPicPr>
          <p:cNvPr id="208" name="Imagem 6"/>
          <p:cNvPicPr/>
          <p:nvPr/>
        </p:nvPicPr>
        <p:blipFill>
          <a:blip r:embed="rId3"/>
          <a:stretch/>
        </p:blipFill>
        <p:spPr>
          <a:xfrm>
            <a:off x="5853960" y="259560"/>
            <a:ext cx="6111360" cy="2088000"/>
          </a:xfrm>
          <a:prstGeom prst="rect">
            <a:avLst/>
          </a:prstGeom>
          <a:ln w="0">
            <a:noFill/>
          </a:ln>
        </p:spPr>
      </p:pic>
      <p:sp>
        <p:nvSpPr>
          <p:cNvPr id="209" name="Retângulo 7"/>
          <p:cNvSpPr/>
          <p:nvPr/>
        </p:nvSpPr>
        <p:spPr>
          <a:xfrm>
            <a:off x="8385120" y="3318840"/>
            <a:ext cx="1484280" cy="219960"/>
          </a:xfrm>
          <a:prstGeom prst="rect">
            <a:avLst/>
          </a:prstGeom>
          <a:noFill/>
          <a:ln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2170" b="0" strike="noStrike" spc="-1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210" name="Retângulo 9"/>
          <p:cNvSpPr/>
          <p:nvPr/>
        </p:nvSpPr>
        <p:spPr>
          <a:xfrm>
            <a:off x="10037160" y="5693400"/>
            <a:ext cx="1785600" cy="259200"/>
          </a:xfrm>
          <a:prstGeom prst="rect">
            <a:avLst/>
          </a:prstGeom>
          <a:noFill/>
          <a:ln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2170" b="0" strike="noStrike" spc="-1">
              <a:solidFill>
                <a:schemeClr val="lt1"/>
              </a:solidFill>
              <a:latin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aixaDeTexto 5"/>
          <p:cNvSpPr/>
          <p:nvPr/>
        </p:nvSpPr>
        <p:spPr>
          <a:xfrm>
            <a:off x="275040" y="739440"/>
            <a:ext cx="1137204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12" name="Espaço Reservado para Conteúdo 3"/>
          <p:cNvSpPr/>
          <p:nvPr/>
        </p:nvSpPr>
        <p:spPr>
          <a:xfrm>
            <a:off x="260280" y="1306440"/>
            <a:ext cx="6112080" cy="367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marL="306000" indent="-306000" algn="just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784C7"/>
              </a:buClr>
              <a:buSzPct val="92000"/>
              <a:buFont typeface="Wingdings 2" charset="2"/>
              <a:buChar char=""/>
            </a:pPr>
            <a:r>
              <a:rPr lang="pt-BR" sz="2400" b="0" strike="noStrike" spc="-1">
                <a:solidFill>
                  <a:srgbClr val="373545"/>
                </a:solidFill>
                <a:latin typeface="Gill Sans MT"/>
              </a:rPr>
              <a:t>O impacto clínico de cópias adicionais nos cromossomos de pacientes é um evento modulador secundário da doença;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306000" indent="-306000" algn="just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784C7"/>
              </a:buClr>
              <a:buSzPct val="92000"/>
              <a:buFont typeface="Wingdings 2" charset="2"/>
              <a:buChar char=""/>
            </a:pPr>
            <a:r>
              <a:rPr lang="pt-BR" sz="2400" b="0" strike="noStrike" spc="-1">
                <a:solidFill>
                  <a:srgbClr val="373545"/>
                </a:solidFill>
                <a:latin typeface="Gill Sans MT"/>
              </a:rPr>
              <a:t>As mutações críticas subjacentes como eventos primários para a leucemogênese.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3" name="Imagem 13"/>
          <p:cNvPicPr/>
          <p:nvPr/>
        </p:nvPicPr>
        <p:blipFill>
          <a:blip r:embed="rId2"/>
          <a:srcRect l="26648" t="16164" r="43636" b="66474"/>
          <a:stretch/>
        </p:blipFill>
        <p:spPr>
          <a:xfrm>
            <a:off x="6648120" y="739440"/>
            <a:ext cx="5283000" cy="1674360"/>
          </a:xfrm>
          <a:prstGeom prst="rect">
            <a:avLst/>
          </a:prstGeom>
          <a:ln w="0">
            <a:noFill/>
          </a:ln>
        </p:spPr>
      </p:pic>
      <p:pic>
        <p:nvPicPr>
          <p:cNvPr id="214" name="Imagem 17"/>
          <p:cNvPicPr/>
          <p:nvPr/>
        </p:nvPicPr>
        <p:blipFill>
          <a:blip r:embed="rId3"/>
          <a:srcRect l="27888" t="25114" r="44732" b="38670"/>
          <a:stretch/>
        </p:blipFill>
        <p:spPr>
          <a:xfrm>
            <a:off x="7086600" y="3145680"/>
            <a:ext cx="4954680" cy="2744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2"/>
          <p:cNvPicPr/>
          <p:nvPr/>
        </p:nvPicPr>
        <p:blipFill>
          <a:blip r:embed="rId2"/>
          <a:srcRect l="5446" t="7620" r="6153" b="5598"/>
          <a:stretch/>
        </p:blipFill>
        <p:spPr>
          <a:xfrm>
            <a:off x="4965120" y="626760"/>
            <a:ext cx="7019640" cy="5920200"/>
          </a:xfrm>
          <a:prstGeom prst="rect">
            <a:avLst/>
          </a:prstGeom>
          <a:ln w="0">
            <a:noFill/>
          </a:ln>
        </p:spPr>
      </p:pic>
      <p:sp>
        <p:nvSpPr>
          <p:cNvPr id="216" name="CaixaDeTexto 2"/>
          <p:cNvSpPr/>
          <p:nvPr/>
        </p:nvSpPr>
        <p:spPr>
          <a:xfrm>
            <a:off x="7551000" y="6546960"/>
            <a:ext cx="48308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Gill Sans MT"/>
              </a:rPr>
              <a:t>Fonte: https://www.genome.gov/about-genomics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CaixaDeTexto 3"/>
          <p:cNvSpPr/>
          <p:nvPr/>
        </p:nvSpPr>
        <p:spPr>
          <a:xfrm>
            <a:off x="318600" y="942480"/>
            <a:ext cx="4542480" cy="3443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Gill Sans MT (Corpo)"/>
              </a:rPr>
              <a:t>Classificação das SNV (Single nucleotide variant):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Gill Sans MT"/>
              </a:rPr>
              <a:t>Substituição Sinônimas  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Gill Sans MT"/>
              </a:rPr>
              <a:t>Substituição Não-Sinônimas: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lang="en-US" sz="2000" b="0" strike="noStrike" spc="-1">
                <a:solidFill>
                  <a:srgbClr val="000000"/>
                </a:solidFill>
                <a:latin typeface="Gill Sans MT"/>
              </a:rPr>
              <a:t>Missense (SNV)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lang="en-US" sz="2000" b="0" strike="noStrike" spc="-1">
                <a:solidFill>
                  <a:srgbClr val="000000"/>
                </a:solidFill>
                <a:latin typeface="Gill Sans MT"/>
              </a:rPr>
              <a:t>Non-sense (Stop-Gain);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lang="en-US" sz="2000" b="0" strike="noStrike" spc="-1">
                <a:solidFill>
                  <a:srgbClr val="000000"/>
                </a:solidFill>
                <a:latin typeface="Gill Sans MT"/>
              </a:rPr>
              <a:t>INDELS (Inserção e Deleção);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lang="en-US" sz="2000" b="0" strike="noStrike" spc="-1">
                <a:solidFill>
                  <a:srgbClr val="000000"/>
                </a:solidFill>
                <a:latin typeface="Gill Sans MT"/>
              </a:rPr>
              <a:t>Variação Estrutural (CNV);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CaixaDeTexto 5"/>
          <p:cNvSpPr/>
          <p:nvPr/>
        </p:nvSpPr>
        <p:spPr>
          <a:xfrm>
            <a:off x="484920" y="4878000"/>
            <a:ext cx="43761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sngStrike" spc="-1">
                <a:solidFill>
                  <a:srgbClr val="000000"/>
                </a:solidFill>
                <a:latin typeface="Gill Sans MT"/>
              </a:rPr>
              <a:t>Substituição Sinônimas (Mutações Silenciosas)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CaixaDeTexto 6"/>
          <p:cNvSpPr/>
          <p:nvPr/>
        </p:nvSpPr>
        <p:spPr>
          <a:xfrm>
            <a:off x="318600" y="0"/>
            <a:ext cx="92926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Gill Sans MT"/>
              </a:rPr>
              <a:t>Tipos de Mutação de Substituição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581040" y="702000"/>
            <a:ext cx="11029320" cy="10134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>
              <a:buNone/>
            </a:pPr>
            <a:endParaRPr lang="en-US" sz="2800" b="0" strike="noStrike" cap="all" spc="-1">
              <a:solidFill>
                <a:srgbClr val="FFFFFF"/>
              </a:solidFill>
              <a:latin typeface="Gill Sans MT"/>
            </a:endParaRPr>
          </a:p>
        </p:txBody>
      </p:sp>
      <p:pic>
        <p:nvPicPr>
          <p:cNvPr id="221" name="Imagem 22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200" y="581040"/>
            <a:ext cx="11429280" cy="5842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54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7" restart="whenNotActive" fill="hold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childTnLst>
                  <p:par>
                    <p:cTn id="8" fill="hold">
                      <p:stCondLst>
                        <p:cond evt="onClick" delay="0">
                          <p:tgtEl>
                            <p:spTgt spid="221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videndo">
  <a:themeElements>
    <a:clrScheme name="Violeta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videndo">
  <a:themeElements>
    <a:clrScheme name="Violeta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videndo">
  <a:themeElements>
    <a:clrScheme name="Violeta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videndo">
  <a:themeElements>
    <a:clrScheme name="Violeta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5741</TotalTime>
  <Words>1220</Words>
  <Application>Microsoft Office PowerPoint</Application>
  <PresentationFormat>Widescreen</PresentationFormat>
  <Paragraphs>185</Paragraphs>
  <Slides>39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39</vt:i4>
      </vt:variant>
    </vt:vector>
  </HeadingPairs>
  <TitlesOfParts>
    <vt:vector size="57" baseType="lpstr">
      <vt:lpstr>acumin-pro</vt:lpstr>
      <vt:lpstr>-apple-system</vt:lpstr>
      <vt:lpstr>Arial</vt:lpstr>
      <vt:lpstr>Calibri</vt:lpstr>
      <vt:lpstr>Gill Sans MT</vt:lpstr>
      <vt:lpstr>Gill Sans MT (Corpo)</vt:lpstr>
      <vt:lpstr>Google Sans</vt:lpstr>
      <vt:lpstr>Open Sans</vt:lpstr>
      <vt:lpstr>STIXGeneral-Regular</vt:lpstr>
      <vt:lpstr>Symbol</vt:lpstr>
      <vt:lpstr>Times New Roman</vt:lpstr>
      <vt:lpstr>Tw Cen MT Condensed (Títulos)</vt:lpstr>
      <vt:lpstr>Wingdings</vt:lpstr>
      <vt:lpstr>Wingdings 2</vt:lpstr>
      <vt:lpstr>Dividendo</vt:lpstr>
      <vt:lpstr>Dividendo</vt:lpstr>
      <vt:lpstr>Dividendo</vt:lpstr>
      <vt:lpstr>Dividendo</vt:lpstr>
      <vt:lpstr>O IMPACTO DAS TRISSOMIAS ISOLADAS EM PACIENTES COM LEUCEMIA MIELOIDE AGUDA:  Abordagens com BIOINFORMÁTICA e genômica funcional</vt:lpstr>
      <vt:lpstr>Apresentação do PowerPoint</vt:lpstr>
      <vt:lpstr>Leucemia mieloide aguda  Considerações gerais: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GENÔMICA E A BIOINFORMÁTICA</vt:lpstr>
      <vt:lpstr>Apresentação do PowerPoint</vt:lpstr>
      <vt:lpstr>METOLOGIAS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Identificação de vias metabólicas em leucemia mieloide aguda</dc:title>
  <dc:subject/>
  <dc:creator>jersey maues</dc:creator>
  <dc:description/>
  <cp:lastModifiedBy>JERSEY MAUES</cp:lastModifiedBy>
  <cp:revision>171</cp:revision>
  <dcterms:created xsi:type="dcterms:W3CDTF">2021-01-26T04:34:01Z</dcterms:created>
  <dcterms:modified xsi:type="dcterms:W3CDTF">2024-09-26T16:44:40Z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MClips">
    <vt:i4>1</vt:i4>
  </property>
  <property fmtid="{D5CDD505-2E9C-101B-9397-08002B2CF9AE}" pid="4" name="Notes">
    <vt:i4>2</vt:i4>
  </property>
  <property fmtid="{D5CDD505-2E9C-101B-9397-08002B2CF9AE}" pid="5" name="PresentationFormat">
    <vt:lpwstr>Widescreen</vt:lpwstr>
  </property>
  <property fmtid="{D5CDD505-2E9C-101B-9397-08002B2CF9AE}" pid="6" name="Slides">
    <vt:i4>50</vt:i4>
  </property>
</Properties>
</file>