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8" r:id="rId6"/>
    <p:sldId id="317" r:id="rId7"/>
    <p:sldId id="280" r:id="rId8"/>
    <p:sldId id="318" r:id="rId9"/>
    <p:sldId id="319" r:id="rId10"/>
    <p:sldId id="284" r:id="rId11"/>
    <p:sldId id="332" r:id="rId12"/>
    <p:sldId id="330" r:id="rId13"/>
    <p:sldId id="331" r:id="rId14"/>
    <p:sldId id="281" r:id="rId15"/>
    <p:sldId id="283" r:id="rId16"/>
    <p:sldId id="315" r:id="rId17"/>
    <p:sldId id="314" r:id="rId18"/>
    <p:sldId id="282" r:id="rId19"/>
    <p:sldId id="294" r:id="rId20"/>
    <p:sldId id="286" r:id="rId21"/>
    <p:sldId id="287" r:id="rId22"/>
    <p:sldId id="295" r:id="rId23"/>
    <p:sldId id="288" r:id="rId24"/>
    <p:sldId id="313" r:id="rId25"/>
    <p:sldId id="305" r:id="rId26"/>
    <p:sldId id="312" r:id="rId27"/>
    <p:sldId id="304" r:id="rId28"/>
    <p:sldId id="307" r:id="rId29"/>
    <p:sldId id="303" r:id="rId30"/>
    <p:sldId id="308" r:id="rId31"/>
    <p:sldId id="309" r:id="rId32"/>
    <p:sldId id="310" r:id="rId33"/>
    <p:sldId id="311" r:id="rId34"/>
    <p:sldId id="327" r:id="rId35"/>
    <p:sldId id="328" r:id="rId36"/>
    <p:sldId id="325" r:id="rId37"/>
    <p:sldId id="326" r:id="rId38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77D35-62E0-4ADA-A544-0FF8CE93EFA3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F727BD-530A-46F6-89AA-0169182CFF12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1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nnovar.wglab.org/inde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pt-BR" noProof="1" smtClean="0"/>
              <a:t>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Painel customizado da </a:t>
            </a:r>
            <a:r>
              <a:rPr lang="pt-BR" sz="1200" dirty="0" err="1"/>
              <a:t>Agilent</a:t>
            </a:r>
            <a:r>
              <a:rPr lang="pt-BR" sz="1200" dirty="0"/>
              <a:t>, com 87 genes relacionados à neoplasia mieloide.</a:t>
            </a:r>
            <a:endParaRPr lang="en-US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F5B47-422D-450C-8D25-AA475474285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71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qualidade das leituras foi avaliada pelo programa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FastQC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0.11.2. O mapeamento e alinhamento das sequências contra o genoma de referência (GRCh37), bem como a anotação das variantes identificadas foram realizados pelo programa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disponibilizado pela empresa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Agilent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Technologies, Inc., CA, USA.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análise das variantes, foi utilizado o programa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Wannovar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http://wannovar.wglab.org/index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ANNOVAR foi usado para identificação e anotação de variantes. Os critérios de inclusão para filtragem foram: variantes exclusivas de regiões codificantes (éxons), sítios de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splincing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5’UTRs, contagem de leitura &gt; 50, frequência alélica variante &lt; 0,4. Foram ignorados os achados em regiões de baixa qualidade de mapeamento.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Após as filtragens, a as variantes remanescentes foram avaliadas quanto ao potencial deletério por meio dos programas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Polyphen2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Taster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Assessor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FATHMM, Radial SVM, RL 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PhiloP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só foram consideradas as variantes descritas como deletérias por pelo menos três destes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predição. Verificamos também a frequência nos bancos de dados 1000Genomes 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ABraOM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Brazilian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variantes com frequência maior que 2% na população brasileira foram excluídas.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F5B47-422D-450C-8D25-AA475474285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3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pt-BR" noProof="1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58BA592B-0EA4-40D4-A1E4-71971A215A20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014EE-1076-4685-AE78-7B1C143CD568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38825-B43B-4B14-B624-1C85BDF721B5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7" name="Conector re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AEA189-6A12-46BC-8D40-4AE493F46DA7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CDA04-3929-4D47-933D-1E3D28969575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7F04DB-A7C8-4A03-A390-FF466E07A079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593EC-2F08-44C6-ABE6-DDD998346E60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5DED-087C-4044-A01E-71A37BA13494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8423E9-1DB6-4230-88B5-F7BE0B79B8DA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pt-BR" noProof="1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18BF6-C54B-4774-B74E-64B13634CEBD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66459E-9F7E-4AD8-ABE1-A057363D4744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8071EC9B-CAF5-4D8C-962A-CE3A64DB1FC2}" type="datetime1">
              <a:rPr lang="pt-BR" noProof="1" smtClean="0"/>
              <a:t>26/09/2024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9144" y="3040214"/>
            <a:ext cx="8218477" cy="1479430"/>
          </a:xfrm>
        </p:spPr>
        <p:txBody>
          <a:bodyPr rtlCol="0" anchor="b">
            <a:normAutofit/>
          </a:bodyPr>
          <a:lstStyle/>
          <a:p>
            <a:pPr algn="just"/>
            <a:r>
              <a:rPr lang="pt-BR" sz="2900" b="1" noProof="1">
                <a:solidFill>
                  <a:srgbClr val="FFFFFF"/>
                </a:solidFill>
              </a:rPr>
              <a:t>Preditores de gravidade e novos tratamentos para Neoplasias da Medula Óssea</a:t>
            </a:r>
            <a:br>
              <a:rPr lang="pt-BR" sz="2900" b="1" noProof="1">
                <a:solidFill>
                  <a:srgbClr val="FFFFFF"/>
                </a:solidFill>
              </a:rPr>
            </a:br>
            <a:r>
              <a:rPr lang="pt-BR" sz="1800" b="1" noProof="1">
                <a:solidFill>
                  <a:srgbClr val="FFFFFF"/>
                </a:solidFill>
              </a:rPr>
              <a:t>INCT DO SANGUE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Autofit/>
          </a:bodyPr>
          <a:lstStyle/>
          <a:p>
            <a:pPr rtl="0"/>
            <a:r>
              <a:rPr lang="pt-BR" b="1" noProof="1">
                <a:solidFill>
                  <a:srgbClr val="FFFFFF"/>
                </a:solidFill>
              </a:rPr>
              <a:t>Orientadora: Dra. Sara Olalla Saad</a:t>
            </a:r>
            <a:br>
              <a:rPr lang="pt-BR" b="1" noProof="1">
                <a:solidFill>
                  <a:srgbClr val="FFFFFF"/>
                </a:solidFill>
              </a:rPr>
            </a:br>
            <a:r>
              <a:rPr lang="pt-BR" b="1" noProof="1">
                <a:solidFill>
                  <a:srgbClr val="FFFFFF"/>
                </a:solidFill>
              </a:rPr>
              <a:t>Pós-Doutorando: Jersey Maués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o usar o ClinVar - um tutorial para iniciantes [JULY 2020]">
            <a:extLst>
              <a:ext uri="{FF2B5EF4-FFF2-40B4-BE49-F238E27FC236}">
                <a16:creationId xmlns:a16="http://schemas.microsoft.com/office/drawing/2014/main" id="{4F66D76A-5F60-45AA-AEF2-C3018EF2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4" y="2257425"/>
            <a:ext cx="2898475" cy="1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D5EA2B-7FA4-4C6C-9572-28AE01DEB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4" r="76226" b="71572"/>
          <a:stretch/>
        </p:blipFill>
        <p:spPr>
          <a:xfrm>
            <a:off x="3838754" y="2264093"/>
            <a:ext cx="2898475" cy="1187960"/>
          </a:xfrm>
          <a:prstGeom prst="rect">
            <a:avLst/>
          </a:prstGeom>
        </p:spPr>
      </p:pic>
      <p:pic>
        <p:nvPicPr>
          <p:cNvPr id="1030" name="Picture 6" descr="cBioPortal for Cancer Genomics">
            <a:extLst>
              <a:ext uri="{FF2B5EF4-FFF2-40B4-BE49-F238E27FC236}">
                <a16:creationId xmlns:a16="http://schemas.microsoft.com/office/drawing/2014/main" id="{50617441-705C-48D3-AB7C-9E3D24FEE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19" y="2257425"/>
            <a:ext cx="4495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coKB">
            <a:extLst>
              <a:ext uri="{FF2B5EF4-FFF2-40B4-BE49-F238E27FC236}">
                <a16:creationId xmlns:a16="http://schemas.microsoft.com/office/drawing/2014/main" id="{E09EC0A3-958D-4ED2-B632-A9B757FB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4" y="4467248"/>
            <a:ext cx="2829555" cy="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bSNP - Wikipedia">
            <a:extLst>
              <a:ext uri="{FF2B5EF4-FFF2-40B4-BE49-F238E27FC236}">
                <a16:creationId xmlns:a16="http://schemas.microsoft.com/office/drawing/2014/main" id="{FC2FDC22-0080-4F11-B0B6-9206EB39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4" y="3999927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0156AAC3-C37F-47F0-8BBA-4558F5536326}"/>
              </a:ext>
            </a:extLst>
          </p:cNvPr>
          <p:cNvSpPr txBox="1"/>
          <p:nvPr/>
        </p:nvSpPr>
        <p:spPr>
          <a:xfrm>
            <a:off x="380820" y="535893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https://www.oncokb.org/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00A4CF8-78D5-4E53-8773-967B689C2325}"/>
              </a:ext>
            </a:extLst>
          </p:cNvPr>
          <p:cNvSpPr txBox="1"/>
          <p:nvPr/>
        </p:nvSpPr>
        <p:spPr>
          <a:xfrm>
            <a:off x="7661509" y="3341811"/>
            <a:ext cx="3646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https://www.cbioportal.org/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42400A2-2C2F-412F-9F78-A5CCE0A08A27}"/>
              </a:ext>
            </a:extLst>
          </p:cNvPr>
          <p:cNvSpPr txBox="1"/>
          <p:nvPr/>
        </p:nvSpPr>
        <p:spPr>
          <a:xfrm>
            <a:off x="160578" y="188076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https://www.ncbi.nlm.nih.gov/clinvar/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3EF7217-3E3B-4C21-8681-6C7778353A57}"/>
              </a:ext>
            </a:extLst>
          </p:cNvPr>
          <p:cNvSpPr txBox="1"/>
          <p:nvPr/>
        </p:nvSpPr>
        <p:spPr>
          <a:xfrm>
            <a:off x="3689948" y="339469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https://cancer.sanger.ac.uk/cosmic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D637116-229F-411D-8BB7-6A5FF1104613}"/>
              </a:ext>
            </a:extLst>
          </p:cNvPr>
          <p:cNvSpPr txBox="1"/>
          <p:nvPr/>
        </p:nvSpPr>
        <p:spPr>
          <a:xfrm>
            <a:off x="3838754" y="549071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https://www.ncbi.nlm.nih.gov/snp/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1CA64D9-3EC0-4905-92E2-3CCFC9568C1D}"/>
              </a:ext>
            </a:extLst>
          </p:cNvPr>
          <p:cNvSpPr/>
          <p:nvPr/>
        </p:nvSpPr>
        <p:spPr>
          <a:xfrm>
            <a:off x="8040537" y="4867053"/>
            <a:ext cx="3785557" cy="9804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</a:rPr>
              <a:t>Informações sobre freq. populacional/</a:t>
            </a:r>
            <a:b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gnomAD</a:t>
            </a:r>
            <a: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pt-BR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ExAC</a:t>
            </a:r>
            <a: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</a:rPr>
              <a:t>(SIFIT, PolyPhen2)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2F04E9-05A6-49D0-8662-7456F3D9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7522"/>
            <a:ext cx="9720072" cy="522967"/>
          </a:xfrm>
        </p:spPr>
        <p:txBody>
          <a:bodyPr>
            <a:normAutofit fontScale="90000"/>
          </a:bodyPr>
          <a:lstStyle/>
          <a:p>
            <a:r>
              <a:rPr lang="pt-BR" dirty="0"/>
              <a:t>Preditores de impacto funcional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CFFBCA-F32E-4F92-BA91-B81EE43F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33908"/>
            <a:ext cx="9720073" cy="4575451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BR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valiar o efeito de protocolos terapêuticos na possível seleção clonal e identificar variantes patogênicas em pacientes com doenças de origem </a:t>
            </a:r>
            <a:r>
              <a:rPr lang="pt-B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mielóide</a:t>
            </a:r>
            <a:r>
              <a:rPr lang="pt-BR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EC7BAC-9681-4007-BF2D-400B5C3E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pt-BR" sz="3000" b="1" dirty="0"/>
              <a:t>objetivo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8919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A1F76CA-1EE6-4CBA-9C74-4F3F867B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pt-BR" sz="3500" b="1" dirty="0"/>
              <a:t>metodologias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13480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CFFBCA-F32E-4F92-BA91-B81EE43F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90" y="310551"/>
            <a:ext cx="9898812" cy="5998809"/>
          </a:xfrm>
        </p:spPr>
        <p:txBody>
          <a:bodyPr>
            <a:normAutofit lnSpcReduction="10000"/>
          </a:bodyPr>
          <a:lstStyle/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DNAs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(medula óssea ou sangue periférico)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DNeasy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Tissue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Kit (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Qiagen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uantificação feita por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fluorimetria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Qubit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2.0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Fluorometer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Invitrogen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preparação das bibliotecas de DNA foi feita com 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kit customizado da </a:t>
            </a:r>
            <a:r>
              <a:rPr lang="pt-BR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Agilent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Foram selecionados 87 genes previamente relacionados com neoplasias </a:t>
            </a:r>
            <a:r>
              <a:rPr lang="pt-BR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mielóides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NGS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 a Plataforma </a:t>
            </a:r>
            <a:r>
              <a:rPr lang="pt-BR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HiSeq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2500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pt-BR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Illumina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média, o número de </a:t>
            </a:r>
            <a:r>
              <a:rPr lang="pt-BR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reads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amostra foi de 5,2 milhões;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média da profundidade das </a:t>
            </a:r>
            <a:r>
              <a:rPr lang="pt-BR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reads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nas regiões alvo foram de 1,4 mil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scores de qualidade com uma média de 91% das bases analisadas com &gt;Q30;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Software </a:t>
            </a:r>
            <a:r>
              <a:rPr lang="pt-BR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Sure</a:t>
            </a:r>
            <a:r>
              <a:rPr lang="pt-BR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pt-BR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Agilent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Technologies);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 as variantes foram anotadas com o </a:t>
            </a:r>
            <a:r>
              <a:rPr lang="pt-BR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wANNOVAR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(http://wannovar.wglab.org/).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iSeq 2000 Sequencing System">
            <a:extLst>
              <a:ext uri="{FF2B5EF4-FFF2-40B4-BE49-F238E27FC236}">
                <a16:creationId xmlns:a16="http://schemas.microsoft.com/office/drawing/2014/main" id="{441B3CAB-8DED-4D64-8414-379CB8F6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34" y="4428070"/>
            <a:ext cx="2544128" cy="18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444D1C3-077C-45D8-A0D8-EC8C9C903DA9}"/>
              </a:ext>
            </a:extLst>
          </p:cNvPr>
          <p:cNvSpPr txBox="1"/>
          <p:nvPr/>
        </p:nvSpPr>
        <p:spPr>
          <a:xfrm>
            <a:off x="9805000" y="6309360"/>
            <a:ext cx="220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Illumina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HiSeq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2500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2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6108E-DF60-4540-B506-4459D26A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6052"/>
            <a:ext cx="9720073" cy="446330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pt-BR" b="1" dirty="0"/>
              <a:t>4. Análise de EXOMAS: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41. LEUCEMIA MIEOLÓIDE AGUDA (LMA)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4.2. SÍNDROME MIELODISPLÁSICA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4.3. NEUTROPENIA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4.4. ANEMIAS</a:t>
            </a:r>
            <a:endParaRPr lang="pt-BR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A7DD287-B407-4F1A-BE43-27B6715B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5" y="932119"/>
            <a:ext cx="9720072" cy="734624"/>
          </a:xfrm>
        </p:spPr>
        <p:txBody>
          <a:bodyPr/>
          <a:lstStyle/>
          <a:p>
            <a:r>
              <a:rPr lang="pt-BR" dirty="0"/>
              <a:t>Resultados parciais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5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FE91D22-94AA-4E49-B415-4E2461B57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15429"/>
              </p:ext>
            </p:extLst>
          </p:nvPr>
        </p:nvGraphicFramePr>
        <p:xfrm>
          <a:off x="707366" y="1069677"/>
          <a:ext cx="11283351" cy="4402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785">
                  <a:extLst>
                    <a:ext uri="{9D8B030D-6E8A-4147-A177-3AD203B41FA5}">
                      <a16:colId xmlns:a16="http://schemas.microsoft.com/office/drawing/2014/main" val="130659538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3565470822"/>
                    </a:ext>
                  </a:extLst>
                </a:gridCol>
                <a:gridCol w="1147313">
                  <a:extLst>
                    <a:ext uri="{9D8B030D-6E8A-4147-A177-3AD203B41FA5}">
                      <a16:colId xmlns:a16="http://schemas.microsoft.com/office/drawing/2014/main" val="4042963134"/>
                    </a:ext>
                  </a:extLst>
                </a:gridCol>
                <a:gridCol w="966159">
                  <a:extLst>
                    <a:ext uri="{9D8B030D-6E8A-4147-A177-3AD203B41FA5}">
                      <a16:colId xmlns:a16="http://schemas.microsoft.com/office/drawing/2014/main" val="2548453148"/>
                    </a:ext>
                  </a:extLst>
                </a:gridCol>
                <a:gridCol w="4037162">
                  <a:extLst>
                    <a:ext uri="{9D8B030D-6E8A-4147-A177-3AD203B41FA5}">
                      <a16:colId xmlns:a16="http://schemas.microsoft.com/office/drawing/2014/main" val="552265550"/>
                    </a:ext>
                  </a:extLst>
                </a:gridCol>
                <a:gridCol w="1078302">
                  <a:extLst>
                    <a:ext uri="{9D8B030D-6E8A-4147-A177-3AD203B41FA5}">
                      <a16:colId xmlns:a16="http://schemas.microsoft.com/office/drawing/2014/main" val="2168841669"/>
                    </a:ext>
                  </a:extLst>
                </a:gridCol>
                <a:gridCol w="2242868">
                  <a:extLst>
                    <a:ext uri="{9D8B030D-6E8A-4147-A177-3AD203B41FA5}">
                      <a16:colId xmlns:a16="http://schemas.microsoft.com/office/drawing/2014/main" val="3892318884"/>
                    </a:ext>
                  </a:extLst>
                </a:gridCol>
              </a:tblGrid>
              <a:tr h="622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</a:rPr>
                        <a:t>Pacientes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Sexo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Idade do diagnóstico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Diagnóstico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OMS*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Classificação/Citogenética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588597"/>
                  </a:ext>
                </a:extLst>
              </a:tr>
              <a:tr h="286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ACC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LMA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</a:rPr>
                        <a:t>Alterações relacionadas a mielodisplasia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11728372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4415443"/>
                  </a:ext>
                </a:extLst>
              </a:tr>
              <a:tr h="286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DB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86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</a:rPr>
                        <a:t>Alterações relacionadas a mielodisplasia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8312205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0136943"/>
                  </a:ext>
                </a:extLst>
              </a:tr>
              <a:tr h="201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JHSG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29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Sem </a:t>
                      </a:r>
                      <a:r>
                        <a:rPr lang="en-US" sz="1500" dirty="0" err="1">
                          <a:effectLst/>
                        </a:rPr>
                        <a:t>outras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especificações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12669925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47, XY, +10[20]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32453"/>
                  </a:ext>
                </a:extLst>
              </a:tr>
              <a:tr h="201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JDR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Sem </a:t>
                      </a:r>
                      <a:r>
                        <a:rPr lang="en-US" sz="1500" dirty="0" err="1">
                          <a:effectLst/>
                        </a:rPr>
                        <a:t>outras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especificações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10939259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47, XY, +14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432983"/>
                  </a:ext>
                </a:extLst>
              </a:tr>
              <a:tr h="201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MVS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61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Sem </a:t>
                      </a:r>
                      <a:r>
                        <a:rPr lang="en-US" sz="1500" dirty="0" err="1">
                          <a:effectLst/>
                        </a:rPr>
                        <a:t>outras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especificações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13321556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Antecedente familiar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5768056"/>
                  </a:ext>
                </a:extLst>
              </a:tr>
              <a:tr h="41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OCS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65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</a:rPr>
                        <a:t>M2 /crise </a:t>
                      </a:r>
                      <a:r>
                        <a:rPr lang="pt-BR" sz="1500" dirty="0" err="1">
                          <a:effectLst/>
                        </a:rPr>
                        <a:t>blástica</a:t>
                      </a:r>
                      <a:r>
                        <a:rPr lang="pt-BR" sz="1500" dirty="0">
                          <a:effectLst/>
                        </a:rPr>
                        <a:t> de neoplasia </a:t>
                      </a:r>
                      <a:r>
                        <a:rPr lang="pt-BR" sz="1500" dirty="0" err="1">
                          <a:effectLst/>
                        </a:rPr>
                        <a:t>mieloproliferativa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13134989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</a:rPr>
                        <a:t>Crise </a:t>
                      </a:r>
                      <a:r>
                        <a:rPr lang="pt-BR" sz="1500" dirty="0" err="1">
                          <a:effectLst/>
                        </a:rPr>
                        <a:t>blástica</a:t>
                      </a:r>
                      <a:r>
                        <a:rPr lang="pt-BR" sz="1500" dirty="0">
                          <a:effectLst/>
                        </a:rPr>
                        <a:t> de NMP vs. LMA de novo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0159215"/>
                  </a:ext>
                </a:extLst>
              </a:tr>
              <a:tr h="201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OC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74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Sem outras especificações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11820962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709070"/>
                  </a:ext>
                </a:extLst>
              </a:tr>
              <a:tr h="286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JAC *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F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63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TLMA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</a:rPr>
                        <a:t>Neoplasia </a:t>
                      </a:r>
                      <a:r>
                        <a:rPr lang="pt-BR" sz="1500" dirty="0" err="1">
                          <a:effectLst/>
                        </a:rPr>
                        <a:t>Mielóide</a:t>
                      </a:r>
                      <a:r>
                        <a:rPr lang="pt-BR" sz="1500" dirty="0">
                          <a:effectLst/>
                        </a:rPr>
                        <a:t> Relacionada a terapia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11856064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tLMA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2588143"/>
                  </a:ext>
                </a:extLst>
              </a:tr>
              <a:tr h="286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RGP *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F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30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TLMA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</a:rPr>
                        <a:t>Neoplasia </a:t>
                      </a:r>
                      <a:r>
                        <a:rPr lang="pt-BR" sz="1500" dirty="0" err="1">
                          <a:effectLst/>
                        </a:rPr>
                        <a:t>Mielóide</a:t>
                      </a:r>
                      <a:r>
                        <a:rPr lang="pt-BR" sz="1500" dirty="0">
                          <a:effectLst/>
                        </a:rPr>
                        <a:t> Relacionada a terapia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10272209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M6 e </a:t>
                      </a:r>
                      <a:r>
                        <a:rPr lang="en-US" sz="1500" dirty="0" err="1">
                          <a:effectLst/>
                        </a:rPr>
                        <a:t>tLMA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01731"/>
                  </a:ext>
                </a:extLst>
              </a:tr>
              <a:tr h="201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SMAB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F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49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LMA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Sem </a:t>
                      </a:r>
                      <a:r>
                        <a:rPr lang="en-US" sz="1500" dirty="0" err="1">
                          <a:effectLst/>
                        </a:rPr>
                        <a:t>outras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especificações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13309041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47, XX, +21[20]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4062215"/>
                  </a:ext>
                </a:extLst>
              </a:tr>
              <a:tr h="286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GBDB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LMA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</a:rPr>
                        <a:t>Alterações relacionadas a mielodisplasia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11273353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 XY, +8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4014283"/>
                  </a:ext>
                </a:extLst>
              </a:tr>
              <a:tr h="412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DMMB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LMA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</a:rPr>
                        <a:t>Alterações relacionadas a mielodisplasia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</a:rPr>
                        <a:t>13342029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47,XX,+13[04]/46[16]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4515628"/>
                  </a:ext>
                </a:extLst>
              </a:tr>
              <a:tr h="286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CGP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LMA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</a:rPr>
                        <a:t>Alterações relacionadas a mielodisplasia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</a:rPr>
                        <a:t>12274158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514124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A60504D-F300-4C65-B02F-60033287826D}"/>
              </a:ext>
            </a:extLst>
          </p:cNvPr>
          <p:cNvSpPr txBox="1"/>
          <p:nvPr/>
        </p:nvSpPr>
        <p:spPr>
          <a:xfrm>
            <a:off x="707366" y="6124756"/>
            <a:ext cx="609456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*Organização Mundial da Saúde.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9D2FD18-57BF-404A-9250-CDB90BD5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6" y="162523"/>
            <a:ext cx="9720072" cy="734624"/>
          </a:xfrm>
        </p:spPr>
        <p:txBody>
          <a:bodyPr/>
          <a:lstStyle/>
          <a:p>
            <a:r>
              <a:rPr lang="pt-BR" dirty="0"/>
              <a:t>Pacientes com </a:t>
            </a:r>
            <a:r>
              <a:rPr lang="pt-BR" dirty="0" err="1"/>
              <a:t>lma</a:t>
            </a:r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FE16EB-C7F1-4F43-B5E8-B5AD25B57322}"/>
              </a:ext>
            </a:extLst>
          </p:cNvPr>
          <p:cNvSpPr txBox="1"/>
          <p:nvPr/>
        </p:nvSpPr>
        <p:spPr>
          <a:xfrm>
            <a:off x="3048000" y="3187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Joaquim</a:t>
            </a:r>
          </a:p>
        </p:txBody>
      </p:sp>
    </p:spTree>
    <p:extLst>
      <p:ext uri="{BB962C8B-B14F-4D97-AF65-F5344CB8AC3E}">
        <p14:creationId xmlns:p14="http://schemas.microsoft.com/office/powerpoint/2010/main" val="31151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D9FBC55-0ED0-421B-BCDB-BDBB8519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7" y="826756"/>
            <a:ext cx="9720072" cy="907154"/>
          </a:xfrm>
        </p:spPr>
        <p:txBody>
          <a:bodyPr/>
          <a:lstStyle/>
          <a:p>
            <a:r>
              <a:rPr lang="pt-BR" dirty="0"/>
              <a:t>Resultados de </a:t>
            </a:r>
            <a:r>
              <a:rPr lang="pt-BR" dirty="0" err="1"/>
              <a:t>lma</a:t>
            </a:r>
            <a:r>
              <a:rPr lang="pt-BR" dirty="0"/>
              <a:t> 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C7BF5A-A6D9-4363-8C8A-6788B87A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73" y="1484391"/>
            <a:ext cx="5628644" cy="4726033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6D8CDAC-1E82-40C9-80E3-50F0E16E3945}"/>
              </a:ext>
            </a:extLst>
          </p:cNvPr>
          <p:cNvSpPr/>
          <p:nvPr/>
        </p:nvSpPr>
        <p:spPr>
          <a:xfrm rot="5400000">
            <a:off x="5871076" y="3003006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7C9CE4D-9649-4AD5-A625-77E6C3C28DCF}"/>
              </a:ext>
            </a:extLst>
          </p:cNvPr>
          <p:cNvSpPr/>
          <p:nvPr/>
        </p:nvSpPr>
        <p:spPr>
          <a:xfrm rot="5400000">
            <a:off x="4497751" y="2525352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6770941-889B-43F6-9E09-55E0735CB060}"/>
              </a:ext>
            </a:extLst>
          </p:cNvPr>
          <p:cNvSpPr/>
          <p:nvPr/>
        </p:nvSpPr>
        <p:spPr>
          <a:xfrm rot="5400000">
            <a:off x="6544126" y="3595617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D1FEEA-7A35-4692-9139-C81CC338EB0C}"/>
              </a:ext>
            </a:extLst>
          </p:cNvPr>
          <p:cNvSpPr txBox="1"/>
          <p:nvPr/>
        </p:nvSpPr>
        <p:spPr>
          <a:xfrm>
            <a:off x="5858655" y="2597803"/>
            <a:ext cx="40695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Gabriel Barbosa de Brito (HC:11273353)</a:t>
            </a:r>
            <a:endParaRPr lang="en-US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018153-5866-4AC5-812B-5FD3BA0BDDBC}"/>
              </a:ext>
            </a:extLst>
          </p:cNvPr>
          <p:cNvSpPr txBox="1"/>
          <p:nvPr/>
        </p:nvSpPr>
        <p:spPr>
          <a:xfrm>
            <a:off x="6518672" y="3161952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/>
              <a:t>Cezário</a:t>
            </a:r>
            <a:r>
              <a:rPr lang="en-US" sz="1200" b="1" dirty="0"/>
              <a:t> Gonçalves Pereira (HC:12274158)</a:t>
            </a:r>
            <a:endParaRPr lang="en-US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46F0B2-D177-476B-9488-A3B6E5F4E211}"/>
              </a:ext>
            </a:extLst>
          </p:cNvPr>
          <p:cNvSpPr txBox="1"/>
          <p:nvPr/>
        </p:nvSpPr>
        <p:spPr>
          <a:xfrm>
            <a:off x="4461654" y="2129834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Dulce Maria de Melo Brasil </a:t>
            </a:r>
            <a:r>
              <a:rPr lang="en-US" sz="1200" b="1" dirty="0"/>
              <a:t>(HC:13342029)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961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7ADB08E-AE89-44C8-97BD-B7AFB19BB5D4}"/>
              </a:ext>
            </a:extLst>
          </p:cNvPr>
          <p:cNvSpPr txBox="1"/>
          <p:nvPr/>
        </p:nvSpPr>
        <p:spPr>
          <a:xfrm>
            <a:off x="864798" y="181802"/>
            <a:ext cx="10220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(C)</a:t>
            </a:r>
            <a:r>
              <a:rPr lang="pt-B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Número de variantes identificadas em cada gene. </a:t>
            </a:r>
            <a:r>
              <a:rPr lang="pt-BR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TP53</a:t>
            </a:r>
            <a:r>
              <a:rPr lang="pt-B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GNAS</a:t>
            </a:r>
            <a:r>
              <a:rPr lang="pt-B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TERF1</a:t>
            </a:r>
            <a:r>
              <a:rPr lang="pt-BR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DNMT3A, ASXL1, </a:t>
            </a:r>
            <a:r>
              <a:rPr lang="pt-BR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RAD21, STAGE2, IDH2, TET2</a:t>
            </a:r>
            <a:r>
              <a:rPr lang="pt-B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apresentaram as maiores frequências absolutas de variantes.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83B0A9-F1BB-4EF5-BF85-C87B7D86426D}"/>
              </a:ext>
            </a:extLst>
          </p:cNvPr>
          <p:cNvSpPr txBox="1"/>
          <p:nvPr/>
        </p:nvSpPr>
        <p:spPr>
          <a:xfrm>
            <a:off x="6487065" y="1141439"/>
            <a:ext cx="54950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Ciclo celular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TP53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em oito casos, </a:t>
            </a:r>
            <a:r>
              <a:rPr lang="pt-BR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splicing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RNA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RAD21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NF1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SBDS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em quatro casos.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 variantes que alteram a </a:t>
            </a:r>
            <a:r>
              <a:rPr lang="pt-B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metilação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DNA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(Dai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2020), (nos genes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TET2, DNMT3A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foram identificadas em quatro casos.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ciclo celular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diferenciação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sobrevivência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(Wang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2020), (no gene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NRAS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em dois casos.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síntese de </a:t>
            </a:r>
            <a:r>
              <a:rPr lang="pt-B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oncometabólico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Patel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al.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2011), (no gene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IDH2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em quatro casos.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alterações que causam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modificação nas histonas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também foram frequentes. 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A8BEEE-2C2B-405F-B5B8-F89C2E28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9" y="1164716"/>
            <a:ext cx="5779411" cy="42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CB0B20F-18F0-4751-8C5F-0714705DFF84}"/>
              </a:ext>
            </a:extLst>
          </p:cNvPr>
          <p:cNvSpPr txBox="1"/>
          <p:nvPr/>
        </p:nvSpPr>
        <p:spPr>
          <a:xfrm>
            <a:off x="800158" y="3073553"/>
            <a:ext cx="4457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Número absoluto de </a:t>
            </a:r>
            <a:r>
              <a:rPr lang="pt-BR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variantes patogênicas</a:t>
            </a:r>
            <a:r>
              <a:rPr lang="pt-BR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D1335E-6AD9-4D98-A46C-54BF21AE3B7D}"/>
              </a:ext>
            </a:extLst>
          </p:cNvPr>
          <p:cNvSpPr txBox="1"/>
          <p:nvPr/>
        </p:nvSpPr>
        <p:spPr>
          <a:xfrm>
            <a:off x="6543745" y="3428999"/>
            <a:ext cx="5387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Número absoluto de </a:t>
            </a:r>
            <a:r>
              <a:rPr lang="pt-BR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variantes provavelmente patogênicas.</a:t>
            </a:r>
            <a:endParaRPr lang="en-US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20B4E5-F8A0-4F3B-8DE6-D51DFC3E69FD}"/>
              </a:ext>
            </a:extLst>
          </p:cNvPr>
          <p:cNvSpPr txBox="1"/>
          <p:nvPr/>
        </p:nvSpPr>
        <p:spPr>
          <a:xfrm>
            <a:off x="607224" y="6526923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absoluto de </a:t>
            </a:r>
            <a:r>
              <a:rPr lang="pt-BR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variantes de significado incerto.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D55706-1F28-439B-8862-7D912089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4" y="52852"/>
            <a:ext cx="4457701" cy="30207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F519D32-3458-4B56-9466-E414EF211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48" y="4111342"/>
            <a:ext cx="2122172" cy="256946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279D405-35EE-452A-BAA9-F06FA4340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85" y="199805"/>
            <a:ext cx="4457701" cy="32953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F8375E6-36AE-45B7-A515-7D3E6D04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2" y="3606933"/>
            <a:ext cx="4117856" cy="29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D3D19D-8BB6-4C5C-B5C6-4D418F906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5" t="19874" r="43467" b="8427"/>
          <a:stretch/>
        </p:blipFill>
        <p:spPr>
          <a:xfrm>
            <a:off x="0" y="271753"/>
            <a:ext cx="5494047" cy="656470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FBB887-BAE6-45B7-A052-5A5FA0B9A8EF}"/>
              </a:ext>
            </a:extLst>
          </p:cNvPr>
          <p:cNvSpPr txBox="1"/>
          <p:nvPr/>
        </p:nvSpPr>
        <p:spPr>
          <a:xfrm>
            <a:off x="5582010" y="1276082"/>
            <a:ext cx="64863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proteína TP53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está envolvida na regulação do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ciclo regular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Suprime a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replicação celular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nduz a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apoptose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ontribui para os mecanismos de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reparo do DNA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429D1E-0CC7-4C95-B395-1447F0CC1B14}"/>
              </a:ext>
            </a:extLst>
          </p:cNvPr>
          <p:cNvSpPr txBox="1"/>
          <p:nvPr/>
        </p:nvSpPr>
        <p:spPr>
          <a:xfrm>
            <a:off x="8658047" y="3365928"/>
            <a:ext cx="3318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(Aubrey,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Strasser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Kelly, 2016).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2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84565-6CB0-4D95-B346-FFC497B9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err="1"/>
              <a:t>iNTRODUÇÃO</a:t>
            </a:r>
            <a:endParaRPr lang="en-US" sz="3000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CFFBCA-F32E-4F92-BA91-B81EE43F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0778"/>
            <a:ext cx="10535268" cy="40233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Neoplasias </a:t>
            </a:r>
            <a:r>
              <a:rPr lang="pt-B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mielóides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(NM)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compreendem um grupo de desordens clonais biologicamente e clinicamente heterogêneas que incluem a 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leucemia </a:t>
            </a:r>
            <a:r>
              <a:rPr lang="pt-B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mielóide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aguda (LMA)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síndromes mielodisplásicas (MDS)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(Garcia-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Manero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Chien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Montalban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-Bravo, 2020)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neoplasias </a:t>
            </a:r>
            <a:r>
              <a:rPr lang="pt-B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mieloproliferativas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(NMP)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Sangiorgio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Orazi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Arber, 2020).</a:t>
            </a:r>
          </a:p>
          <a:p>
            <a:pPr algn="just">
              <a:lnSpc>
                <a:spcPct val="150000"/>
              </a:lnSpc>
            </a:pPr>
            <a:endPara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caracterizadas por 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hematopoiese ineficaz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devido à 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proliferação excessiva de células-tronco </a:t>
            </a:r>
            <a:r>
              <a:rPr lang="pt-B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hematopoéticas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diferenciação da linhagem </a:t>
            </a:r>
            <a:r>
              <a:rPr lang="pt-BR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mielóide</a:t>
            </a:r>
            <a:r>
              <a:rPr lang="pt-B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defeituosa (Korn e Méndez-Ferrer, 2017).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9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0" y="0"/>
            <a:ext cx="84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Gabriel Barbosa de Brito (HC:11273353)</a:t>
            </a:r>
            <a:endParaRPr lang="en-US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3A0A6F-4DA4-41B7-87CB-AACF74AAD213}"/>
              </a:ext>
            </a:extLst>
          </p:cNvPr>
          <p:cNvSpPr txBox="1"/>
          <p:nvPr/>
        </p:nvSpPr>
        <p:spPr>
          <a:xfrm>
            <a:off x="10481094" y="2529802"/>
            <a:ext cx="1710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&lt;0.4</a:t>
            </a:r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18D54A-9A44-49E8-8201-24FC6CD1F779}"/>
              </a:ext>
            </a:extLst>
          </p:cNvPr>
          <p:cNvSpPr txBox="1"/>
          <p:nvPr/>
        </p:nvSpPr>
        <p:spPr>
          <a:xfrm>
            <a:off x="19770" y="3743978"/>
            <a:ext cx="61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n-US" b="1" dirty="0" err="1"/>
              <a:t>Cezário</a:t>
            </a:r>
            <a:r>
              <a:rPr lang="en-US" b="1" dirty="0"/>
              <a:t> Gonçalves Pereira (HC:12274158)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F36A5B9-F28A-4529-9D70-6F94845D9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30314"/>
              </p:ext>
            </p:extLst>
          </p:nvPr>
        </p:nvGraphicFramePr>
        <p:xfrm>
          <a:off x="138021" y="329732"/>
          <a:ext cx="11979934" cy="209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108">
                  <a:extLst>
                    <a:ext uri="{9D8B030D-6E8A-4147-A177-3AD203B41FA5}">
                      <a16:colId xmlns:a16="http://schemas.microsoft.com/office/drawing/2014/main" val="3667594806"/>
                    </a:ext>
                  </a:extLst>
                </a:gridCol>
                <a:gridCol w="3113161">
                  <a:extLst>
                    <a:ext uri="{9D8B030D-6E8A-4147-A177-3AD203B41FA5}">
                      <a16:colId xmlns:a16="http://schemas.microsoft.com/office/drawing/2014/main" val="2647715479"/>
                    </a:ext>
                  </a:extLst>
                </a:gridCol>
                <a:gridCol w="710162">
                  <a:extLst>
                    <a:ext uri="{9D8B030D-6E8A-4147-A177-3AD203B41FA5}">
                      <a16:colId xmlns:a16="http://schemas.microsoft.com/office/drawing/2014/main" val="2184949136"/>
                    </a:ext>
                  </a:extLst>
                </a:gridCol>
                <a:gridCol w="1557703">
                  <a:extLst>
                    <a:ext uri="{9D8B030D-6E8A-4147-A177-3AD203B41FA5}">
                      <a16:colId xmlns:a16="http://schemas.microsoft.com/office/drawing/2014/main" val="2335845007"/>
                    </a:ext>
                  </a:extLst>
                </a:gridCol>
                <a:gridCol w="938032">
                  <a:extLst>
                    <a:ext uri="{9D8B030D-6E8A-4147-A177-3AD203B41FA5}">
                      <a16:colId xmlns:a16="http://schemas.microsoft.com/office/drawing/2014/main" val="4034533645"/>
                    </a:ext>
                  </a:extLst>
                </a:gridCol>
                <a:gridCol w="1066974">
                  <a:extLst>
                    <a:ext uri="{9D8B030D-6E8A-4147-A177-3AD203B41FA5}">
                      <a16:colId xmlns:a16="http://schemas.microsoft.com/office/drawing/2014/main" val="1472946928"/>
                    </a:ext>
                  </a:extLst>
                </a:gridCol>
                <a:gridCol w="1380227">
                  <a:extLst>
                    <a:ext uri="{9D8B030D-6E8A-4147-A177-3AD203B41FA5}">
                      <a16:colId xmlns:a16="http://schemas.microsoft.com/office/drawing/2014/main" val="4249364221"/>
                    </a:ext>
                  </a:extLst>
                </a:gridCol>
                <a:gridCol w="2128567">
                  <a:extLst>
                    <a:ext uri="{9D8B030D-6E8A-4147-A177-3AD203B41FA5}">
                      <a16:colId xmlns:a16="http://schemas.microsoft.com/office/drawing/2014/main" val="1223128459"/>
                    </a:ext>
                  </a:extLst>
                </a:gridCol>
              </a:tblGrid>
              <a:tr h="197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69346"/>
                  </a:ext>
                </a:extLst>
              </a:tr>
              <a:tr h="334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GBDB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DNMT3A:NM_001320893:exon3:c T419C:p I140T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nonsynonymous SNV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rs777306476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COSM5878870;COSM5878871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604132185"/>
                  </a:ext>
                </a:extLst>
              </a:tr>
              <a:tr h="17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GBDB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TET2:NM_001127208:exon3:c A2177G:p Q726R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nonsynonymous SNV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446387631"/>
                  </a:ext>
                </a:extLst>
              </a:tr>
              <a:tr h="334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GBDB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u="none" strike="noStrike" dirty="0">
                          <a:effectLst/>
                        </a:rPr>
                        <a:t>SAMD9L:NM_001303500:exon4:c T3201G:p I1067M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nonsynonymous SNV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rs760367395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024456387"/>
                  </a:ext>
                </a:extLst>
              </a:tr>
              <a:tr h="334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GBDB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KRAS:NM_004985:exon3:c G179A:p G60D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nonsynonymous SNV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0.296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COSM4531523;COSM87290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807931501"/>
                  </a:ext>
                </a:extLst>
              </a:tr>
              <a:tr h="334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GBDB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FANCM:NM_001308133:exon19:c 4780_4782del:p E1596del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nonframeshift</a:t>
                      </a:r>
                      <a:r>
                        <a:rPr lang="en-US" sz="1200" u="none" strike="noStrike" dirty="0">
                          <a:effectLst/>
                        </a:rPr>
                        <a:t> deletion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rs765421461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COSM433079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214670557"/>
                  </a:ext>
                </a:extLst>
              </a:tr>
              <a:tr h="17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GBDB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CHEK2:NM_001005735:exon2:c C164T:p S55F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nonsynonymous SNV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rs765799649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Significado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Incerto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801345504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0C542BD-4016-4FA5-B1E4-34E788A96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05186"/>
              </p:ext>
            </p:extLst>
          </p:nvPr>
        </p:nvGraphicFramePr>
        <p:xfrm>
          <a:off x="106033" y="4081657"/>
          <a:ext cx="11979933" cy="116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677">
                  <a:extLst>
                    <a:ext uri="{9D8B030D-6E8A-4147-A177-3AD203B41FA5}">
                      <a16:colId xmlns:a16="http://schemas.microsoft.com/office/drawing/2014/main" val="3156926984"/>
                    </a:ext>
                  </a:extLst>
                </a:gridCol>
                <a:gridCol w="3174521">
                  <a:extLst>
                    <a:ext uri="{9D8B030D-6E8A-4147-A177-3AD203B41FA5}">
                      <a16:colId xmlns:a16="http://schemas.microsoft.com/office/drawing/2014/main" val="651339846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3435302080"/>
                    </a:ext>
                  </a:extLst>
                </a:gridCol>
                <a:gridCol w="1549075">
                  <a:extLst>
                    <a:ext uri="{9D8B030D-6E8A-4147-A177-3AD203B41FA5}">
                      <a16:colId xmlns:a16="http://schemas.microsoft.com/office/drawing/2014/main" val="2023514317"/>
                    </a:ext>
                  </a:extLst>
                </a:gridCol>
                <a:gridCol w="938032">
                  <a:extLst>
                    <a:ext uri="{9D8B030D-6E8A-4147-A177-3AD203B41FA5}">
                      <a16:colId xmlns:a16="http://schemas.microsoft.com/office/drawing/2014/main" val="2465927438"/>
                    </a:ext>
                  </a:extLst>
                </a:gridCol>
                <a:gridCol w="1041097">
                  <a:extLst>
                    <a:ext uri="{9D8B030D-6E8A-4147-A177-3AD203B41FA5}">
                      <a16:colId xmlns:a16="http://schemas.microsoft.com/office/drawing/2014/main" val="2742886817"/>
                    </a:ext>
                  </a:extLst>
                </a:gridCol>
                <a:gridCol w="1414732">
                  <a:extLst>
                    <a:ext uri="{9D8B030D-6E8A-4147-A177-3AD203B41FA5}">
                      <a16:colId xmlns:a16="http://schemas.microsoft.com/office/drawing/2014/main" val="3996165854"/>
                    </a:ext>
                  </a:extLst>
                </a:gridCol>
                <a:gridCol w="2119939">
                  <a:extLst>
                    <a:ext uri="{9D8B030D-6E8A-4147-A177-3AD203B41FA5}">
                      <a16:colId xmlns:a16="http://schemas.microsoft.com/office/drawing/2014/main" val="1922155753"/>
                    </a:ext>
                  </a:extLst>
                </a:gridCol>
              </a:tblGrid>
              <a:tr h="139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18897"/>
                  </a:ext>
                </a:extLst>
              </a:tr>
              <a:tr h="252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CGP (F)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CBLB:NM_001321796:exon11:c C1771T:p R591W,CBLB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nonsynonymous SNV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rs372086643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COSM5989838;COSM5989837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982956326"/>
                  </a:ext>
                </a:extLst>
              </a:tr>
              <a:tr h="139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CGP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TERT:NM_001193376:exon3:c G1594A:p A532T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nonsynonymous SNV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rs776459827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896644948"/>
                  </a:ext>
                </a:extLst>
              </a:tr>
              <a:tr h="139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CGP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PIM1:NM_001243186:c -55_-53del-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frameshift deletion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0.965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rs59116171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49555679"/>
                  </a:ext>
                </a:extLst>
              </a:tr>
              <a:tr h="139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CGP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STAG2:NM_001042749:exon5:c 288+1G&gt;T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frameshift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0.908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298523508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41B2E6-F104-4CD1-92FE-892DD13AEA13}"/>
              </a:ext>
            </a:extLst>
          </p:cNvPr>
          <p:cNvSpPr txBox="1"/>
          <p:nvPr/>
        </p:nvSpPr>
        <p:spPr>
          <a:xfrm>
            <a:off x="10449106" y="5306405"/>
            <a:ext cx="1710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8C3BE6F-94CF-423D-B7A2-09DA643F498A}"/>
              </a:ext>
            </a:extLst>
          </p:cNvPr>
          <p:cNvSpPr txBox="1"/>
          <p:nvPr/>
        </p:nvSpPr>
        <p:spPr>
          <a:xfrm>
            <a:off x="106033" y="2440320"/>
            <a:ext cx="7296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/>
              <a:t>Idade</a:t>
            </a:r>
            <a:r>
              <a:rPr lang="en-US" sz="1400" b="1" dirty="0"/>
              <a:t>??, </a:t>
            </a:r>
            <a:r>
              <a:rPr lang="pt-BR" sz="1400" b="1" dirty="0">
                <a:effectLst/>
              </a:rPr>
              <a:t>Alterações relacionadas a mielodisplasia.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C0440A-32EF-4FA5-B44D-9F58D93CD4EE}"/>
              </a:ext>
            </a:extLst>
          </p:cNvPr>
          <p:cNvSpPr txBox="1"/>
          <p:nvPr/>
        </p:nvSpPr>
        <p:spPr>
          <a:xfrm>
            <a:off x="106032" y="5303932"/>
            <a:ext cx="7296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/>
              <a:t>Idade</a:t>
            </a:r>
            <a:r>
              <a:rPr lang="en-US" sz="1400" b="1" dirty="0"/>
              <a:t>??, </a:t>
            </a:r>
            <a:r>
              <a:rPr lang="pt-BR" sz="1400" b="1" dirty="0">
                <a:effectLst/>
              </a:rPr>
              <a:t>Alterações relacionadas a mielodisplasia.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5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43A0A6F-4DA4-41B7-87CB-AACF74AAD213}"/>
              </a:ext>
            </a:extLst>
          </p:cNvPr>
          <p:cNvSpPr txBox="1"/>
          <p:nvPr/>
        </p:nvSpPr>
        <p:spPr>
          <a:xfrm>
            <a:off x="10481094" y="2529802"/>
            <a:ext cx="1710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&lt;0.4</a:t>
            </a:r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18D54A-9A44-49E8-8201-24FC6CD1F779}"/>
              </a:ext>
            </a:extLst>
          </p:cNvPr>
          <p:cNvSpPr txBox="1"/>
          <p:nvPr/>
        </p:nvSpPr>
        <p:spPr>
          <a:xfrm>
            <a:off x="0" y="107445"/>
            <a:ext cx="61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Dulce Maria de Melo Brasil </a:t>
            </a:r>
            <a:r>
              <a:rPr lang="en-US" b="1" dirty="0"/>
              <a:t>(HC:13342029)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A718715-9525-4470-883E-6C090D645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9400"/>
              </p:ext>
            </p:extLst>
          </p:nvPr>
        </p:nvGraphicFramePr>
        <p:xfrm>
          <a:off x="130474" y="574504"/>
          <a:ext cx="11979931" cy="2518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302">
                  <a:extLst>
                    <a:ext uri="{9D8B030D-6E8A-4147-A177-3AD203B41FA5}">
                      <a16:colId xmlns:a16="http://schemas.microsoft.com/office/drawing/2014/main" val="2176096376"/>
                    </a:ext>
                  </a:extLst>
                </a:gridCol>
                <a:gridCol w="3119965">
                  <a:extLst>
                    <a:ext uri="{9D8B030D-6E8A-4147-A177-3AD203B41FA5}">
                      <a16:colId xmlns:a16="http://schemas.microsoft.com/office/drawing/2014/main" val="4102688113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832002344"/>
                    </a:ext>
                  </a:extLst>
                </a:gridCol>
                <a:gridCol w="1566328">
                  <a:extLst>
                    <a:ext uri="{9D8B030D-6E8A-4147-A177-3AD203B41FA5}">
                      <a16:colId xmlns:a16="http://schemas.microsoft.com/office/drawing/2014/main" val="3602643385"/>
                    </a:ext>
                  </a:extLst>
                </a:gridCol>
                <a:gridCol w="938032">
                  <a:extLst>
                    <a:ext uri="{9D8B030D-6E8A-4147-A177-3AD203B41FA5}">
                      <a16:colId xmlns:a16="http://schemas.microsoft.com/office/drawing/2014/main" val="4244833991"/>
                    </a:ext>
                  </a:extLst>
                </a:gridCol>
                <a:gridCol w="1066976">
                  <a:extLst>
                    <a:ext uri="{9D8B030D-6E8A-4147-A177-3AD203B41FA5}">
                      <a16:colId xmlns:a16="http://schemas.microsoft.com/office/drawing/2014/main" val="35298960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7829917"/>
                    </a:ext>
                  </a:extLst>
                </a:gridCol>
                <a:gridCol w="2137192">
                  <a:extLst>
                    <a:ext uri="{9D8B030D-6E8A-4147-A177-3AD203B41FA5}">
                      <a16:colId xmlns:a16="http://schemas.microsoft.com/office/drawing/2014/main" val="3038349431"/>
                    </a:ext>
                  </a:extLst>
                </a:gridCol>
              </a:tblGrid>
              <a:tr h="22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02737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DMMB (F)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DNMT3A:NM_001320893:exon18:c.G2189A:p.R730H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nonsynonymous SNV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0.448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rs147001633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COSM52944;COSM442676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810969256"/>
                  </a:ext>
                </a:extLst>
              </a:tr>
              <a:tr h="174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NSD1:NM_022455:exon5:c.G2363A:p.R788Q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nonsynonymous SNV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rs751258086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851905518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TERF1:NM_003218:exon1:c.163_165del:p.E62del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nonframeshift</a:t>
                      </a:r>
                      <a:r>
                        <a:rPr lang="en-US" sz="1200" u="none" strike="noStrike" dirty="0">
                          <a:effectLst/>
                        </a:rPr>
                        <a:t> deletion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rs757766340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COSM1724343;COSM1724342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656714575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PTEN:NM_001304717:exon1:c.154delC:p.R52Gfs*9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frameshift deletion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0.986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682761950"/>
                  </a:ext>
                </a:extLst>
              </a:tr>
              <a:tr h="174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ATM:NM_000051:exon22:c.C3240A:p.D1080E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nonsynonymous SNV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rs149911447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50800220"/>
                  </a:ext>
                </a:extLst>
              </a:tr>
              <a:tr h="174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IDH2:NM_001290114:exon2:c.G29A:p.R10Q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nonsynonymous SNV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0.468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rs121913502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COSM41590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160070280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ASXL1:NM_015338:exon12:c.1888_1910del:p.E635Rfs*13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highlight>
                            <a:srgbClr val="FFFF00"/>
                          </a:highlight>
                        </a:rPr>
                        <a:t>frameshift deletion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0.316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rs766433101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3923495428"/>
                  </a:ext>
                </a:extLst>
              </a:tr>
              <a:tr h="22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DMMB (F)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PHF6:NM_001015877:exon10:c.C975G:p.Y325X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stopgain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0.387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29435722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3DFB00-2FDF-4460-8701-2957784ABB35}"/>
              </a:ext>
            </a:extLst>
          </p:cNvPr>
          <p:cNvSpPr txBox="1"/>
          <p:nvPr/>
        </p:nvSpPr>
        <p:spPr>
          <a:xfrm>
            <a:off x="9713343" y="3190682"/>
            <a:ext cx="247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</a:t>
            </a:r>
            <a:r>
              <a:rPr lang="pt-BR" sz="1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VAF &lt;0.4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sz="12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VAF &gt;0.4</a:t>
            </a:r>
            <a:endParaRPr lang="en-US" sz="12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0519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7A82654E-BBB0-4071-A9A9-054FD97A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998" y="630862"/>
            <a:ext cx="4825002" cy="22251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9656D0-9CBB-44EF-BC0B-4B7E3B87DA26}"/>
              </a:ext>
            </a:extLst>
          </p:cNvPr>
          <p:cNvSpPr txBox="1"/>
          <p:nvPr/>
        </p:nvSpPr>
        <p:spPr>
          <a:xfrm>
            <a:off x="7632815" y="92646"/>
            <a:ext cx="3548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</a:rPr>
              <a:t>PATOGENICIDADE</a:t>
            </a:r>
            <a:endParaRPr lang="en-US" sz="14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806443-9812-46BD-B443-9E115191D4AE}"/>
              </a:ext>
            </a:extLst>
          </p:cNvPr>
          <p:cNvSpPr txBox="1"/>
          <p:nvPr/>
        </p:nvSpPr>
        <p:spPr>
          <a:xfrm>
            <a:off x="7556102" y="3247620"/>
            <a:ext cx="4090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Número de variantes identificadas em cada gene.</a:t>
            </a:r>
            <a:endParaRPr lang="en-US" sz="14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49119FF-0F84-4B56-846A-9E5DF2B7F9CC}"/>
              </a:ext>
            </a:extLst>
          </p:cNvPr>
          <p:cNvSpPr/>
          <p:nvPr/>
        </p:nvSpPr>
        <p:spPr>
          <a:xfrm rot="16200000">
            <a:off x="-2994104" y="3173724"/>
            <a:ext cx="6481601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SÍNDROME MIELODISPLÁSICA</a:t>
            </a:r>
            <a:endParaRPr lang="pt-BR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AE4E3BC-968B-4D24-A4FA-94DB0D7A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24" y="376398"/>
            <a:ext cx="5849629" cy="648160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07F1DF9-54B4-4279-BEDD-26F0B31F1D75}"/>
              </a:ext>
            </a:extLst>
          </p:cNvPr>
          <p:cNvSpPr/>
          <p:nvPr/>
        </p:nvSpPr>
        <p:spPr>
          <a:xfrm>
            <a:off x="292416" y="-85369"/>
            <a:ext cx="6384423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Análise de EXOMA</a:t>
            </a:r>
            <a:endParaRPr lang="pt-BR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4D5ED4E-1CF0-41AA-828D-3568686E8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528" y="3610380"/>
            <a:ext cx="3945151" cy="3154974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BCA4781E-3654-4FBD-8BB8-4A51BB41FCF9}"/>
              </a:ext>
            </a:extLst>
          </p:cNvPr>
          <p:cNvSpPr/>
          <p:nvPr/>
        </p:nvSpPr>
        <p:spPr>
          <a:xfrm>
            <a:off x="8624186" y="461808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  <a:endParaRPr lang="en-US" b="1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9562BB5-FD77-4E92-ABDE-8F3379FF3286}"/>
              </a:ext>
            </a:extLst>
          </p:cNvPr>
          <p:cNvSpPr/>
          <p:nvPr/>
        </p:nvSpPr>
        <p:spPr>
          <a:xfrm>
            <a:off x="9207867" y="877108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  <a:endParaRPr lang="en-US" b="1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08220A3-59CB-47F2-80EE-37DA5926EAEC}"/>
              </a:ext>
            </a:extLst>
          </p:cNvPr>
          <p:cNvSpPr/>
          <p:nvPr/>
        </p:nvSpPr>
        <p:spPr>
          <a:xfrm>
            <a:off x="9453008" y="1584232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6</a:t>
            </a:r>
            <a:endParaRPr lang="en-US" b="1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5CB288-0245-4FB2-AFD4-DC4232A91861}"/>
              </a:ext>
            </a:extLst>
          </p:cNvPr>
          <p:cNvSpPr/>
          <p:nvPr/>
        </p:nvSpPr>
        <p:spPr>
          <a:xfrm>
            <a:off x="9345027" y="2137467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  <a:endParaRPr lang="en-US" b="1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FCFD454-B249-4648-A276-C80D8BDD3999}"/>
              </a:ext>
            </a:extLst>
          </p:cNvPr>
          <p:cNvSpPr/>
          <p:nvPr/>
        </p:nvSpPr>
        <p:spPr>
          <a:xfrm>
            <a:off x="6917855" y="1584232"/>
            <a:ext cx="497169" cy="4770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29</a:t>
            </a:r>
            <a:endParaRPr lang="en-US" sz="1200" b="1" dirty="0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F357B879-1DCE-4F50-81D9-AA0F130B179F}"/>
              </a:ext>
            </a:extLst>
          </p:cNvPr>
          <p:cNvSpPr/>
          <p:nvPr/>
        </p:nvSpPr>
        <p:spPr>
          <a:xfrm rot="5400000">
            <a:off x="7821796" y="3856694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6605D836-EFBB-4945-9F7E-92305998C715}"/>
              </a:ext>
            </a:extLst>
          </p:cNvPr>
          <p:cNvSpPr/>
          <p:nvPr/>
        </p:nvSpPr>
        <p:spPr>
          <a:xfrm rot="5400000">
            <a:off x="8066805" y="4062813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EFA73639-3FE6-4AE5-904A-FB7B7FA5802B}"/>
              </a:ext>
            </a:extLst>
          </p:cNvPr>
          <p:cNvSpPr/>
          <p:nvPr/>
        </p:nvSpPr>
        <p:spPr>
          <a:xfrm rot="5400000">
            <a:off x="8276857" y="4389735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3FF81DB7-D4D4-4B40-9043-769EDB329F86}"/>
              </a:ext>
            </a:extLst>
          </p:cNvPr>
          <p:cNvSpPr/>
          <p:nvPr/>
        </p:nvSpPr>
        <p:spPr>
          <a:xfrm rot="5400000">
            <a:off x="8486908" y="4389735"/>
            <a:ext cx="326922" cy="12292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C5DE463-8D23-4AB6-8F13-08DADCE00879}"/>
              </a:ext>
            </a:extLst>
          </p:cNvPr>
          <p:cNvSpPr/>
          <p:nvPr/>
        </p:nvSpPr>
        <p:spPr>
          <a:xfrm>
            <a:off x="603849" y="827573"/>
            <a:ext cx="1838251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F368856-9371-426A-BB79-F6F7325543A4}"/>
              </a:ext>
            </a:extLst>
          </p:cNvPr>
          <p:cNvSpPr/>
          <p:nvPr/>
        </p:nvSpPr>
        <p:spPr>
          <a:xfrm>
            <a:off x="603849" y="6395054"/>
            <a:ext cx="1838251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5652A2FA-2C92-4E09-8B59-59F1F4971695}"/>
              </a:ext>
            </a:extLst>
          </p:cNvPr>
          <p:cNvSpPr/>
          <p:nvPr/>
        </p:nvSpPr>
        <p:spPr>
          <a:xfrm rot="5400000">
            <a:off x="6317837" y="668360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D3977C62-4D06-4534-9CDA-20CC42FAB331}"/>
              </a:ext>
            </a:extLst>
          </p:cNvPr>
          <p:cNvSpPr/>
          <p:nvPr/>
        </p:nvSpPr>
        <p:spPr>
          <a:xfrm rot="5400000">
            <a:off x="6317836" y="6215674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82BAE0F-0AAB-40CB-9F86-93AF765B26DE}"/>
              </a:ext>
            </a:extLst>
          </p:cNvPr>
          <p:cNvSpPr/>
          <p:nvPr/>
        </p:nvSpPr>
        <p:spPr>
          <a:xfrm>
            <a:off x="603849" y="1595865"/>
            <a:ext cx="1838251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id="{0D214984-B1B2-41BA-BD04-0AE1645B30B5}"/>
              </a:ext>
            </a:extLst>
          </p:cNvPr>
          <p:cNvSpPr/>
          <p:nvPr/>
        </p:nvSpPr>
        <p:spPr>
          <a:xfrm rot="5400000">
            <a:off x="6317836" y="1273274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A4C0CFD-78D1-491E-BDF5-32E7F6516D12}"/>
              </a:ext>
            </a:extLst>
          </p:cNvPr>
          <p:cNvSpPr txBox="1"/>
          <p:nvPr/>
        </p:nvSpPr>
        <p:spPr>
          <a:xfrm>
            <a:off x="8055074" y="1357570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52</a:t>
            </a:r>
            <a:endParaRPr lang="en-US" sz="440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ECE94A1-D9A5-4A5A-822A-AF9F2CED56A6}"/>
              </a:ext>
            </a:extLst>
          </p:cNvPr>
          <p:cNvSpPr txBox="1"/>
          <p:nvPr/>
        </p:nvSpPr>
        <p:spPr>
          <a:xfrm>
            <a:off x="369713" y="74538"/>
            <a:ext cx="137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9 Pacientes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95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0" y="0"/>
            <a:ext cx="84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Alvina Rosa de Jesus Meireles (HC:12191526)</a:t>
            </a:r>
            <a:endParaRPr lang="en-US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3A0A6F-4DA4-41B7-87CB-AACF74AAD213}"/>
              </a:ext>
            </a:extLst>
          </p:cNvPr>
          <p:cNvSpPr txBox="1"/>
          <p:nvPr/>
        </p:nvSpPr>
        <p:spPr>
          <a:xfrm>
            <a:off x="10236673" y="4754596"/>
            <a:ext cx="1710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sz="1200" dirty="0">
              <a:highlight>
                <a:srgbClr val="FF0000"/>
              </a:highlight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6770749-97CF-4D5C-BA55-6BF65468C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92973"/>
              </p:ext>
            </p:extLst>
          </p:nvPr>
        </p:nvGraphicFramePr>
        <p:xfrm>
          <a:off x="138023" y="308950"/>
          <a:ext cx="11671539" cy="174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445">
                  <a:extLst>
                    <a:ext uri="{9D8B030D-6E8A-4147-A177-3AD203B41FA5}">
                      <a16:colId xmlns:a16="http://schemas.microsoft.com/office/drawing/2014/main" val="2316288444"/>
                    </a:ext>
                  </a:extLst>
                </a:gridCol>
                <a:gridCol w="4339087">
                  <a:extLst>
                    <a:ext uri="{9D8B030D-6E8A-4147-A177-3AD203B41FA5}">
                      <a16:colId xmlns:a16="http://schemas.microsoft.com/office/drawing/2014/main" val="3599265713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893332415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3811058920"/>
                    </a:ext>
                  </a:extLst>
                </a:gridCol>
                <a:gridCol w="1095554">
                  <a:extLst>
                    <a:ext uri="{9D8B030D-6E8A-4147-A177-3AD203B41FA5}">
                      <a16:colId xmlns:a16="http://schemas.microsoft.com/office/drawing/2014/main" val="32821995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5014290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06524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52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ARDJM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TET2:NM_001127208:exon6:c.T3755C:p.L1252P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Significado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Incerto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728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ARDJM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TET2:NM_001127208:exon7:c.3954+1G&gt;A (splicing)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COSM87141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198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ARDJM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KMT2A:NM_001197104:exon27:c.C10117G:p.L3373V,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rs782748892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519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ARDJM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CTCF:NM_001191022:exon4:c.G119A:p.R40H,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COSM252457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7385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ARDJM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U2AF1:NM_001025203:exon6:c.A470C:p.Q157P,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rs371246226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COSM211534;COSM1318797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350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ARDJM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ASXL1:NM_015338:exon12:c.1927dupG:p.G646Wfs*10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rs756958159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COSM4170082;COSM1411076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9352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D8B1C65-2C4C-4226-A484-752738268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12527"/>
              </p:ext>
            </p:extLst>
          </p:nvPr>
        </p:nvGraphicFramePr>
        <p:xfrm>
          <a:off x="138020" y="5317079"/>
          <a:ext cx="11671539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569">
                  <a:extLst>
                    <a:ext uri="{9D8B030D-6E8A-4147-A177-3AD203B41FA5}">
                      <a16:colId xmlns:a16="http://schemas.microsoft.com/office/drawing/2014/main" val="3362448843"/>
                    </a:ext>
                  </a:extLst>
                </a:gridCol>
                <a:gridCol w="4399469">
                  <a:extLst>
                    <a:ext uri="{9D8B030D-6E8A-4147-A177-3AD203B41FA5}">
                      <a16:colId xmlns:a16="http://schemas.microsoft.com/office/drawing/2014/main" val="3533434238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3891533804"/>
                    </a:ext>
                  </a:extLst>
                </a:gridCol>
                <a:gridCol w="733245">
                  <a:extLst>
                    <a:ext uri="{9D8B030D-6E8A-4147-A177-3AD203B41FA5}">
                      <a16:colId xmlns:a16="http://schemas.microsoft.com/office/drawing/2014/main" val="1852531092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4104995207"/>
                    </a:ext>
                  </a:extLst>
                </a:gridCol>
                <a:gridCol w="1388853">
                  <a:extLst>
                    <a:ext uri="{9D8B030D-6E8A-4147-A177-3AD203B41FA5}">
                      <a16:colId xmlns:a16="http://schemas.microsoft.com/office/drawing/2014/main" val="2089981267"/>
                    </a:ext>
                  </a:extLst>
                </a:gridCol>
                <a:gridCol w="2225614">
                  <a:extLst>
                    <a:ext uri="{9D8B030D-6E8A-4147-A177-3AD203B41FA5}">
                      <a16:colId xmlns:a16="http://schemas.microsoft.com/office/drawing/2014/main" val="3945634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MCB (F)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TET2:NM_001127208:exon6:c 3763delT:p Y1255Tfs*10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chr4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682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MCB (F)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TET2:NM_001127208:exon7:c G3845A:p G1282D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chr4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COSM1737890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163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MCB (F)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SRSF2:NM_001195427:exon1:c C284T:p P95L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SRSF2:NM_003016:exon1:c C284T:p P95L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chr17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rs751713049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COSM146288,COSM211506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2028037"/>
                  </a:ext>
                </a:extLst>
              </a:tr>
              <a:tr h="124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MCB (F)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ATRX:NM_138270:exon8:c G2671C:p E891Q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ATRX:NM_000489:exon9:c G2785C:p E929Q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chrX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Significado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Incerto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887624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18D54A-9A44-49E8-8201-24FC6CD1F779}"/>
              </a:ext>
            </a:extLst>
          </p:cNvPr>
          <p:cNvSpPr txBox="1"/>
          <p:nvPr/>
        </p:nvSpPr>
        <p:spPr>
          <a:xfrm>
            <a:off x="0" y="2293942"/>
            <a:ext cx="61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n-US" b="1" dirty="0" err="1"/>
              <a:t>Nélio</a:t>
            </a:r>
            <a:r>
              <a:rPr lang="en-US" b="1" dirty="0"/>
              <a:t> </a:t>
            </a:r>
            <a:r>
              <a:rPr lang="en-US" b="1" dirty="0" err="1"/>
              <a:t>Firmino</a:t>
            </a:r>
            <a:r>
              <a:rPr lang="en-US" b="1" dirty="0"/>
              <a:t> Silva (HC:9754810)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11D9216-FF96-4A0B-982E-3149E4596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75767"/>
              </p:ext>
            </p:extLst>
          </p:nvPr>
        </p:nvGraphicFramePr>
        <p:xfrm>
          <a:off x="138020" y="2613535"/>
          <a:ext cx="11671539" cy="2142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822">
                  <a:extLst>
                    <a:ext uri="{9D8B030D-6E8A-4147-A177-3AD203B41FA5}">
                      <a16:colId xmlns:a16="http://schemas.microsoft.com/office/drawing/2014/main" val="3522620721"/>
                    </a:ext>
                  </a:extLst>
                </a:gridCol>
                <a:gridCol w="4347711">
                  <a:extLst>
                    <a:ext uri="{9D8B030D-6E8A-4147-A177-3AD203B41FA5}">
                      <a16:colId xmlns:a16="http://schemas.microsoft.com/office/drawing/2014/main" val="2015485278"/>
                    </a:ext>
                  </a:extLst>
                </a:gridCol>
                <a:gridCol w="698739">
                  <a:extLst>
                    <a:ext uri="{9D8B030D-6E8A-4147-A177-3AD203B41FA5}">
                      <a16:colId xmlns:a16="http://schemas.microsoft.com/office/drawing/2014/main" val="4235494044"/>
                    </a:ext>
                  </a:extLst>
                </a:gridCol>
                <a:gridCol w="690114">
                  <a:extLst>
                    <a:ext uri="{9D8B030D-6E8A-4147-A177-3AD203B41FA5}">
                      <a16:colId xmlns:a16="http://schemas.microsoft.com/office/drawing/2014/main" val="472467345"/>
                    </a:ext>
                  </a:extLst>
                </a:gridCol>
                <a:gridCol w="1130060">
                  <a:extLst>
                    <a:ext uri="{9D8B030D-6E8A-4147-A177-3AD203B41FA5}">
                      <a16:colId xmlns:a16="http://schemas.microsoft.com/office/drawing/2014/main" val="1707594243"/>
                    </a:ext>
                  </a:extLst>
                </a:gridCol>
                <a:gridCol w="1337094">
                  <a:extLst>
                    <a:ext uri="{9D8B030D-6E8A-4147-A177-3AD203B41FA5}">
                      <a16:colId xmlns:a16="http://schemas.microsoft.com/office/drawing/2014/main" val="1222567056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901711461"/>
                    </a:ext>
                  </a:extLst>
                </a:gridCol>
              </a:tblGrid>
              <a:tr h="153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91324"/>
                  </a:ext>
                </a:extLst>
              </a:tr>
              <a:tr h="258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NFS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SBDS: NM_016038:exon2:c.258+2T&gt;C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rs113993993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COSM5020081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978782"/>
                  </a:ext>
                </a:extLst>
              </a:tr>
              <a:tr h="258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NFS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DCLRE1C:NM_001289076:exon9:c.C614G:p.S205C,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rs41298896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007717"/>
                  </a:ext>
                </a:extLst>
              </a:tr>
              <a:tr h="132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NFS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MLLT10:NM_001195627:exon4:c.C262T:p.Q88X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5418004"/>
                  </a:ext>
                </a:extLst>
              </a:tr>
              <a:tr h="384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NFS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ANKRD26:NM_001256053:exon29:c.A4178G:p.E1393G,ANKRD26:NM_014915:exon29:c.A4181G:p.E1394G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7797373"/>
                  </a:ext>
                </a:extLst>
              </a:tr>
              <a:tr h="258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NFS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FLT3:NM_004119:exon19:c.A2312C:p.Q771P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rs149791635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COSM5020310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Significado Incerto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5412570"/>
                  </a:ext>
                </a:extLst>
              </a:tr>
              <a:tr h="132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NFS (M)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BRCA2:NM_000059:exon14:c.A7319G:p.H2440R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chr13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rs4986860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Benigna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4346919"/>
                  </a:ext>
                </a:extLst>
              </a:tr>
              <a:tr h="258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NFS (M)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FANCA:NM_000135:exon30:c.C2977A:p.Q993K,FANCA:NM_001286167:exon30:c.C2977A:p.Q993K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chr16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rs140823801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Significado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Incerto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66273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CE050917-0EA7-4B6A-AAEF-30F0A05FD327}"/>
              </a:ext>
            </a:extLst>
          </p:cNvPr>
          <p:cNvSpPr txBox="1"/>
          <p:nvPr/>
        </p:nvSpPr>
        <p:spPr>
          <a:xfrm>
            <a:off x="-24440" y="4948597"/>
            <a:ext cx="61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*Maria Catini Bernardo (HC:12657570)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E0FA88-649D-4884-A082-BA83948AFDE7}"/>
              </a:ext>
            </a:extLst>
          </p:cNvPr>
          <p:cNvSpPr txBox="1"/>
          <p:nvPr/>
        </p:nvSpPr>
        <p:spPr>
          <a:xfrm>
            <a:off x="10202174" y="2060510"/>
            <a:ext cx="1710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&lt;0.4</a:t>
            </a:r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3DE613-B577-431D-B3C8-F7E310FF03D0}"/>
              </a:ext>
            </a:extLst>
          </p:cNvPr>
          <p:cNvSpPr txBox="1"/>
          <p:nvPr/>
        </p:nvSpPr>
        <p:spPr>
          <a:xfrm>
            <a:off x="10236673" y="6492713"/>
            <a:ext cx="1710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sz="12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387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7B9B13E8-E78C-4475-A99C-86219631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997" y="573708"/>
            <a:ext cx="4379985" cy="20482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9656D0-9CBB-44EF-BC0B-4B7E3B87DA26}"/>
              </a:ext>
            </a:extLst>
          </p:cNvPr>
          <p:cNvSpPr txBox="1"/>
          <p:nvPr/>
        </p:nvSpPr>
        <p:spPr>
          <a:xfrm>
            <a:off x="8170085" y="53163"/>
            <a:ext cx="3548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</a:rPr>
              <a:t>PATOGENICIDADE</a:t>
            </a:r>
            <a:endParaRPr lang="en-US" sz="14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806443-9812-46BD-B443-9E115191D4AE}"/>
              </a:ext>
            </a:extLst>
          </p:cNvPr>
          <p:cNvSpPr txBox="1"/>
          <p:nvPr/>
        </p:nvSpPr>
        <p:spPr>
          <a:xfrm>
            <a:off x="8170085" y="3290411"/>
            <a:ext cx="4090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Número de variantes identificadas em cada gene.</a:t>
            </a:r>
            <a:endParaRPr lang="en-US" sz="14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49119FF-0F84-4B56-846A-9E5DF2B7F9CC}"/>
              </a:ext>
            </a:extLst>
          </p:cNvPr>
          <p:cNvSpPr/>
          <p:nvPr/>
        </p:nvSpPr>
        <p:spPr>
          <a:xfrm rot="16200000">
            <a:off x="-3019982" y="3002274"/>
            <a:ext cx="6481601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NEUTROPENIA</a:t>
            </a:r>
            <a:endParaRPr lang="pt-BR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9592C9-B9D4-4345-A7A1-23C2F498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40" y="3598188"/>
            <a:ext cx="4213860" cy="270360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B9C88F6-79FA-4F79-AA99-EAD54E2CC8FA}"/>
              </a:ext>
            </a:extLst>
          </p:cNvPr>
          <p:cNvSpPr/>
          <p:nvPr/>
        </p:nvSpPr>
        <p:spPr>
          <a:xfrm>
            <a:off x="530944" y="-78588"/>
            <a:ext cx="6384423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Análise de EXOMA</a:t>
            </a:r>
            <a:endParaRPr lang="pt-BR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7D6619-C731-44DE-80C8-6C8596E88160}"/>
              </a:ext>
            </a:extLst>
          </p:cNvPr>
          <p:cNvSpPr/>
          <p:nvPr/>
        </p:nvSpPr>
        <p:spPr>
          <a:xfrm>
            <a:off x="8588909" y="364176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  <a:endParaRPr lang="en-US" b="1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0E38534-698B-43ED-9358-91B4B53F7ED0}"/>
              </a:ext>
            </a:extLst>
          </p:cNvPr>
          <p:cNvSpPr/>
          <p:nvPr/>
        </p:nvSpPr>
        <p:spPr>
          <a:xfrm>
            <a:off x="9436267" y="916657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7</a:t>
            </a:r>
            <a:endParaRPr lang="en-US" b="1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CC39998-F75B-4828-B13D-78C3BBA735EE}"/>
              </a:ext>
            </a:extLst>
          </p:cNvPr>
          <p:cNvSpPr/>
          <p:nvPr/>
        </p:nvSpPr>
        <p:spPr>
          <a:xfrm>
            <a:off x="9448848" y="1933234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  <a:endParaRPr lang="en-US" b="1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37D499D-3088-4C12-90B9-42E90FADAECE}"/>
              </a:ext>
            </a:extLst>
          </p:cNvPr>
          <p:cNvSpPr/>
          <p:nvPr/>
        </p:nvSpPr>
        <p:spPr>
          <a:xfrm>
            <a:off x="8310597" y="2534483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7</a:t>
            </a:r>
            <a:endParaRPr lang="en-US" b="1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0E873FC-856C-4C28-B51F-E77854F91570}"/>
              </a:ext>
            </a:extLst>
          </p:cNvPr>
          <p:cNvSpPr/>
          <p:nvPr/>
        </p:nvSpPr>
        <p:spPr>
          <a:xfrm>
            <a:off x="7531557" y="875504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7</a:t>
            </a:r>
            <a:endParaRPr lang="en-US" b="1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237B7A2-12D0-492B-946D-DD6102960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66" y="350057"/>
            <a:ext cx="7061105" cy="5636675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5D2DA79E-5F01-4161-8A88-EE76EE917F42}"/>
              </a:ext>
            </a:extLst>
          </p:cNvPr>
          <p:cNvSpPr/>
          <p:nvPr/>
        </p:nvSpPr>
        <p:spPr>
          <a:xfrm>
            <a:off x="698738" y="3503014"/>
            <a:ext cx="1838251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B0F0B19C-279B-4B44-BF89-C380C26B0C05}"/>
              </a:ext>
            </a:extLst>
          </p:cNvPr>
          <p:cNvSpPr/>
          <p:nvPr/>
        </p:nvSpPr>
        <p:spPr>
          <a:xfrm rot="5400000">
            <a:off x="7409436" y="3355223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FECCA01-2EE0-4B63-8451-AC94F49D3FE8}"/>
              </a:ext>
            </a:extLst>
          </p:cNvPr>
          <p:cNvSpPr/>
          <p:nvPr/>
        </p:nvSpPr>
        <p:spPr>
          <a:xfrm>
            <a:off x="637746" y="2379865"/>
            <a:ext cx="1976058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8053D21C-AACD-47FC-945B-A249F901DCF3}"/>
              </a:ext>
            </a:extLst>
          </p:cNvPr>
          <p:cNvSpPr/>
          <p:nvPr/>
        </p:nvSpPr>
        <p:spPr>
          <a:xfrm rot="5400000">
            <a:off x="7391233" y="2384482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703630BD-8770-4EFA-AA58-B2F2D0A2EFA8}"/>
              </a:ext>
            </a:extLst>
          </p:cNvPr>
          <p:cNvSpPr/>
          <p:nvPr/>
        </p:nvSpPr>
        <p:spPr>
          <a:xfrm rot="5400000">
            <a:off x="7402613" y="2577107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eta: para Baixo 32">
            <a:extLst>
              <a:ext uri="{FF2B5EF4-FFF2-40B4-BE49-F238E27FC236}">
                <a16:creationId xmlns:a16="http://schemas.microsoft.com/office/drawing/2014/main" id="{6DA174DC-085C-4C88-8525-B230D2C1ACAB}"/>
              </a:ext>
            </a:extLst>
          </p:cNvPr>
          <p:cNvSpPr/>
          <p:nvPr/>
        </p:nvSpPr>
        <p:spPr>
          <a:xfrm rot="5400000">
            <a:off x="7412191" y="2783385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id="{2B16B7D1-EFCD-4165-99C3-9542878BFEDC}"/>
              </a:ext>
            </a:extLst>
          </p:cNvPr>
          <p:cNvSpPr/>
          <p:nvPr/>
        </p:nvSpPr>
        <p:spPr>
          <a:xfrm rot="5400000">
            <a:off x="7409436" y="2970478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eta: para Baixo 34">
            <a:extLst>
              <a:ext uri="{FF2B5EF4-FFF2-40B4-BE49-F238E27FC236}">
                <a16:creationId xmlns:a16="http://schemas.microsoft.com/office/drawing/2014/main" id="{3AA130B9-217C-4723-A3C3-FA496D9AEF4B}"/>
              </a:ext>
            </a:extLst>
          </p:cNvPr>
          <p:cNvSpPr/>
          <p:nvPr/>
        </p:nvSpPr>
        <p:spPr>
          <a:xfrm rot="5400000">
            <a:off x="7411507" y="3157203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F79C65-B905-40E5-B082-4A0DF3086C32}"/>
              </a:ext>
            </a:extLst>
          </p:cNvPr>
          <p:cNvSpPr txBox="1"/>
          <p:nvPr/>
        </p:nvSpPr>
        <p:spPr>
          <a:xfrm>
            <a:off x="8259312" y="1199761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27</a:t>
            </a:r>
            <a:endParaRPr lang="en-US" sz="44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F6E8139-61A6-4C46-BD90-C45273D16437}"/>
              </a:ext>
            </a:extLst>
          </p:cNvPr>
          <p:cNvSpPr txBox="1"/>
          <p:nvPr/>
        </p:nvSpPr>
        <p:spPr>
          <a:xfrm>
            <a:off x="369713" y="74538"/>
            <a:ext cx="137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6 Pacientes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41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104839" y="4222785"/>
            <a:ext cx="84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s-ES" b="1" dirty="0"/>
              <a:t>Diego </a:t>
            </a:r>
            <a:r>
              <a:rPr lang="es-ES" b="1" dirty="0" err="1"/>
              <a:t>Ravick</a:t>
            </a:r>
            <a:r>
              <a:rPr lang="es-ES" b="1" dirty="0"/>
              <a:t> Julio (HC:12865218)</a:t>
            </a:r>
            <a:endParaRPr lang="en-US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3A0A6F-4DA4-41B7-87CB-AACF74AAD213}"/>
              </a:ext>
            </a:extLst>
          </p:cNvPr>
          <p:cNvSpPr txBox="1"/>
          <p:nvPr/>
        </p:nvSpPr>
        <p:spPr>
          <a:xfrm>
            <a:off x="10011673" y="6581001"/>
            <a:ext cx="1754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sz="12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2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sz="1200" dirty="0">
              <a:highlight>
                <a:srgbClr val="FF0000"/>
              </a:highlight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425C994-D9D5-4B9B-B757-A64389CB2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75438"/>
              </p:ext>
            </p:extLst>
          </p:nvPr>
        </p:nvGraphicFramePr>
        <p:xfrm>
          <a:off x="232913" y="4566241"/>
          <a:ext cx="11372937" cy="191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819">
                  <a:extLst>
                    <a:ext uri="{9D8B030D-6E8A-4147-A177-3AD203B41FA5}">
                      <a16:colId xmlns:a16="http://schemas.microsoft.com/office/drawing/2014/main" val="3110171160"/>
                    </a:ext>
                  </a:extLst>
                </a:gridCol>
                <a:gridCol w="4347713">
                  <a:extLst>
                    <a:ext uri="{9D8B030D-6E8A-4147-A177-3AD203B41FA5}">
                      <a16:colId xmlns:a16="http://schemas.microsoft.com/office/drawing/2014/main" val="842067067"/>
                    </a:ext>
                  </a:extLst>
                </a:gridCol>
                <a:gridCol w="681487">
                  <a:extLst>
                    <a:ext uri="{9D8B030D-6E8A-4147-A177-3AD203B41FA5}">
                      <a16:colId xmlns:a16="http://schemas.microsoft.com/office/drawing/2014/main" val="1906958361"/>
                    </a:ext>
                  </a:extLst>
                </a:gridCol>
                <a:gridCol w="733245">
                  <a:extLst>
                    <a:ext uri="{9D8B030D-6E8A-4147-A177-3AD203B41FA5}">
                      <a16:colId xmlns:a16="http://schemas.microsoft.com/office/drawing/2014/main" val="2108319409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1356140978"/>
                    </a:ext>
                  </a:extLst>
                </a:gridCol>
                <a:gridCol w="1388853">
                  <a:extLst>
                    <a:ext uri="{9D8B030D-6E8A-4147-A177-3AD203B41FA5}">
                      <a16:colId xmlns:a16="http://schemas.microsoft.com/office/drawing/2014/main" val="2165777094"/>
                    </a:ext>
                  </a:extLst>
                </a:gridCol>
                <a:gridCol w="1978771">
                  <a:extLst>
                    <a:ext uri="{9D8B030D-6E8A-4147-A177-3AD203B41FA5}">
                      <a16:colId xmlns:a16="http://schemas.microsoft.com/office/drawing/2014/main" val="1880125651"/>
                    </a:ext>
                  </a:extLst>
                </a:gridCol>
              </a:tblGrid>
              <a:tr h="184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SNP ID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COSMIC ID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13322"/>
                  </a:ext>
                </a:extLst>
              </a:tr>
              <a:tr h="722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DRJ (M)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GATA2:NM_001145662:exon5:c C1019T:pT340M</a:t>
                      </a:r>
                    </a:p>
                    <a:p>
                      <a:pPr algn="l" fontAlgn="b"/>
                      <a:r>
                        <a:rPr lang="fr-F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GATA2:NM_032638:exon5:c C1061T:p T354M</a:t>
                      </a:r>
                    </a:p>
                    <a:p>
                      <a:pPr algn="l" fontAlgn="b"/>
                      <a:r>
                        <a:rPr lang="fr-F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GATA2:NM_001145661:exon6:c C1061T:p T354M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chr3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rs387906631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COSM5151633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ctr"/>
                </a:tc>
                <a:extLst>
                  <a:ext uri="{0D108BD9-81ED-4DB2-BD59-A6C34878D82A}">
                    <a16:rowId xmlns:a16="http://schemas.microsoft.com/office/drawing/2014/main" val="4158121826"/>
                  </a:ext>
                </a:extLst>
              </a:tr>
              <a:tr h="5432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DRJ (M)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ABL1:NM_005157:exon11:c A2009G:p N670S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ABL1:NM_007313:exon11:c A2066G:p N689S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chr9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rs61746126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Significado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Incerto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ctr"/>
                </a:tc>
                <a:extLst>
                  <a:ext uri="{0D108BD9-81ED-4DB2-BD59-A6C34878D82A}">
                    <a16:rowId xmlns:a16="http://schemas.microsoft.com/office/drawing/2014/main" val="1557621051"/>
                  </a:ext>
                </a:extLst>
              </a:tr>
              <a:tr h="263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DRJ (M)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TP53:NM_001126115:exon1:c C127T:p R43C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chr17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rs138729528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COSM179828,COSM3691866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3" marR="5533" marT="55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Significado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Incerto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33" marR="5533" marT="5533" marB="0" anchor="ctr"/>
                </a:tc>
                <a:extLst>
                  <a:ext uri="{0D108BD9-81ED-4DB2-BD59-A6C34878D82A}">
                    <a16:rowId xmlns:a16="http://schemas.microsoft.com/office/drawing/2014/main" val="175837284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C854277-B168-40ED-BFA0-10B4E1CE6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97570"/>
              </p:ext>
            </p:extLst>
          </p:nvPr>
        </p:nvGraphicFramePr>
        <p:xfrm>
          <a:off x="267419" y="374479"/>
          <a:ext cx="11338432" cy="3677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060">
                  <a:extLst>
                    <a:ext uri="{9D8B030D-6E8A-4147-A177-3AD203B41FA5}">
                      <a16:colId xmlns:a16="http://schemas.microsoft.com/office/drawing/2014/main" val="501771503"/>
                    </a:ext>
                  </a:extLst>
                </a:gridCol>
                <a:gridCol w="4390846">
                  <a:extLst>
                    <a:ext uri="{9D8B030D-6E8A-4147-A177-3AD203B41FA5}">
                      <a16:colId xmlns:a16="http://schemas.microsoft.com/office/drawing/2014/main" val="3661651304"/>
                    </a:ext>
                  </a:extLst>
                </a:gridCol>
                <a:gridCol w="655607">
                  <a:extLst>
                    <a:ext uri="{9D8B030D-6E8A-4147-A177-3AD203B41FA5}">
                      <a16:colId xmlns:a16="http://schemas.microsoft.com/office/drawing/2014/main" val="141435057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3223896840"/>
                    </a:ext>
                  </a:extLst>
                </a:gridCol>
                <a:gridCol w="1095555">
                  <a:extLst>
                    <a:ext uri="{9D8B030D-6E8A-4147-A177-3AD203B41FA5}">
                      <a16:colId xmlns:a16="http://schemas.microsoft.com/office/drawing/2014/main" val="2860351593"/>
                    </a:ext>
                  </a:extLst>
                </a:gridCol>
                <a:gridCol w="1362973">
                  <a:extLst>
                    <a:ext uri="{9D8B030D-6E8A-4147-A177-3AD203B41FA5}">
                      <a16:colId xmlns:a16="http://schemas.microsoft.com/office/drawing/2014/main" val="3991173329"/>
                    </a:ext>
                  </a:extLst>
                </a:gridCol>
                <a:gridCol w="1996025">
                  <a:extLst>
                    <a:ext uri="{9D8B030D-6E8A-4147-A177-3AD203B41FA5}">
                      <a16:colId xmlns:a16="http://schemas.microsoft.com/office/drawing/2014/main" val="3517117724"/>
                    </a:ext>
                  </a:extLst>
                </a:gridCol>
              </a:tblGrid>
              <a:tr h="131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Individuo Sexo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Gene:Transcrito: exon: variante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COSMIC ID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25346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GATA2:NM_001145662:exon5:c.C1019T:p.T340M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rs387906631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COSM5151633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highlight>
                            <a:srgbClr val="FFFF00"/>
                          </a:highlight>
                        </a:rPr>
                        <a:t>Provavelmente patogênico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4170298805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PDGFRA:NM_001347829:exon22:c.C2960A:p.A987E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highlight>
                            <a:srgbClr val="FFFF00"/>
                          </a:highlight>
                        </a:rPr>
                        <a:t>Provavelmente patogênico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1460308988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ABL1:NM_005157:exon11:c.A2009G:p.N670S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rs61746126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1797677387"/>
                  </a:ext>
                </a:extLst>
              </a:tr>
              <a:tr h="260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ANKRD26:NM_001256053:exon29:c.T4142A:p.F1381Y,ANKRD26:NM_014915:exon29:c.T4145A:p.F1382Y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rs78251061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Provavelmente Benigna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2478384618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ATM:NM_000051:exon15:c.T2289A:p.F763L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rs34231402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Provavelmente Benigna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2332148837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ATM:NM_000051:exon29:c.C4258T:p.L1420F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rs1800058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Benigna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720337748"/>
                  </a:ext>
                </a:extLst>
              </a:tr>
              <a:tr h="366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TP53:NM_001126115:exon1:c.C127T:p.R43C,TP53:NM_001126116:exon1:c.C127T:p.R43C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chr17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rs138729528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COSM179828;COSM3691866;COSM179829;COSM43680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1949037215"/>
                  </a:ext>
                </a:extLst>
              </a:tr>
              <a:tr h="260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ASXL1:NM_015338:exon12:c.A2513G:p.K838R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rs35632616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COSM5020319;COSM5020318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Benigna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1315557349"/>
                  </a:ext>
                </a:extLst>
              </a:tr>
              <a:tr h="64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BPJ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CHEK2:NM_001349956:exon7:c.T701C:p.L234S,CHEK2:NM_007194:exon8:c.T902C:p.L301S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extLst>
                  <a:ext uri="{0D108BD9-81ED-4DB2-BD59-A6C34878D82A}">
                    <a16:rowId xmlns:a16="http://schemas.microsoft.com/office/drawing/2014/main" val="52876259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2B95264-036B-4DEB-9583-AE3D4014A065}"/>
              </a:ext>
            </a:extLst>
          </p:cNvPr>
          <p:cNvSpPr txBox="1"/>
          <p:nvPr/>
        </p:nvSpPr>
        <p:spPr>
          <a:xfrm>
            <a:off x="104839" y="0"/>
            <a:ext cx="84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s-ES" b="1" dirty="0"/>
              <a:t>Barbara Priscila Julio (HC:12598906)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160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6DFE9BD3-DF50-451F-9C6C-32B0189B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750" y="656970"/>
            <a:ext cx="3857173" cy="177195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9656D0-9CBB-44EF-BC0B-4B7E3B87DA26}"/>
              </a:ext>
            </a:extLst>
          </p:cNvPr>
          <p:cNvSpPr txBox="1"/>
          <p:nvPr/>
        </p:nvSpPr>
        <p:spPr>
          <a:xfrm>
            <a:off x="8413278" y="158921"/>
            <a:ext cx="3548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anose="02020603050405020304" pitchFamily="18" charset="0"/>
              </a:rPr>
              <a:t>PATOGENICIDADE</a:t>
            </a:r>
            <a:endParaRPr lang="en-US" sz="14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806443-9812-46BD-B443-9E115191D4AE}"/>
              </a:ext>
            </a:extLst>
          </p:cNvPr>
          <p:cNvSpPr txBox="1"/>
          <p:nvPr/>
        </p:nvSpPr>
        <p:spPr>
          <a:xfrm>
            <a:off x="8459561" y="3121221"/>
            <a:ext cx="4090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Número de variantes identificadas em cada gene.</a:t>
            </a:r>
            <a:endParaRPr lang="en-US" sz="14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49119FF-0F84-4B56-846A-9E5DF2B7F9CC}"/>
              </a:ext>
            </a:extLst>
          </p:cNvPr>
          <p:cNvSpPr/>
          <p:nvPr/>
        </p:nvSpPr>
        <p:spPr>
          <a:xfrm rot="16200000">
            <a:off x="-3017178" y="3002274"/>
            <a:ext cx="6481601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ANEMIAS</a:t>
            </a:r>
            <a:endParaRPr lang="pt-BR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3E9F714-A48F-42D2-AA89-1E92AFFC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931" y="3428999"/>
            <a:ext cx="4058470" cy="277203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687C8AF-92DC-4770-84F2-D6C69952948C}"/>
              </a:ext>
            </a:extLst>
          </p:cNvPr>
          <p:cNvSpPr/>
          <p:nvPr/>
        </p:nvSpPr>
        <p:spPr>
          <a:xfrm>
            <a:off x="290697" y="0"/>
            <a:ext cx="6384423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Análise de </a:t>
            </a:r>
            <a:r>
              <a:rPr lang="pt-BR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Exoma</a:t>
            </a:r>
            <a:endParaRPr lang="pt-BR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0FF32FA-FD3C-4DAC-A546-1097FDA29ADE}"/>
              </a:ext>
            </a:extLst>
          </p:cNvPr>
          <p:cNvSpPr/>
          <p:nvPr/>
        </p:nvSpPr>
        <p:spPr>
          <a:xfrm>
            <a:off x="9461075" y="503082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  <a:endParaRPr lang="en-US" b="1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8EF5A17-6365-43D7-825A-270673857B18}"/>
              </a:ext>
            </a:extLst>
          </p:cNvPr>
          <p:cNvSpPr/>
          <p:nvPr/>
        </p:nvSpPr>
        <p:spPr>
          <a:xfrm>
            <a:off x="10039160" y="1389057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8</a:t>
            </a:r>
            <a:endParaRPr lang="en-US" b="1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6ECE24D-54FF-4E17-9757-4CB7F0720DB0}"/>
              </a:ext>
            </a:extLst>
          </p:cNvPr>
          <p:cNvSpPr/>
          <p:nvPr/>
        </p:nvSpPr>
        <p:spPr>
          <a:xfrm>
            <a:off x="9688076" y="2216282"/>
            <a:ext cx="297180" cy="307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  <a:endParaRPr lang="en-US" b="1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7E504AD-D3FD-4619-AA95-F309E8DF0FFD}"/>
              </a:ext>
            </a:extLst>
          </p:cNvPr>
          <p:cNvSpPr/>
          <p:nvPr/>
        </p:nvSpPr>
        <p:spPr>
          <a:xfrm>
            <a:off x="8180385" y="1877921"/>
            <a:ext cx="558352" cy="4922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17</a:t>
            </a:r>
            <a:endParaRPr lang="en-US" sz="1200" b="1" dirty="0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6740E879-04F2-42D2-985D-E4C823F7B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59" y="430743"/>
            <a:ext cx="7539677" cy="5770288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819CB039-C041-4F37-AD84-8A8A55B975C3}"/>
              </a:ext>
            </a:extLst>
          </p:cNvPr>
          <p:cNvSpPr/>
          <p:nvPr/>
        </p:nvSpPr>
        <p:spPr>
          <a:xfrm>
            <a:off x="462150" y="4473835"/>
            <a:ext cx="1976058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eta: para Baixo 36">
            <a:extLst>
              <a:ext uri="{FF2B5EF4-FFF2-40B4-BE49-F238E27FC236}">
                <a16:creationId xmlns:a16="http://schemas.microsoft.com/office/drawing/2014/main" id="{22E0BBEB-1199-462F-A6B1-1375FF408782}"/>
              </a:ext>
            </a:extLst>
          </p:cNvPr>
          <p:cNvSpPr/>
          <p:nvPr/>
        </p:nvSpPr>
        <p:spPr>
          <a:xfrm rot="5400000">
            <a:off x="7853914" y="4478453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id="{C6656CCA-5641-48D5-82AC-3315366114A0}"/>
              </a:ext>
            </a:extLst>
          </p:cNvPr>
          <p:cNvSpPr/>
          <p:nvPr/>
        </p:nvSpPr>
        <p:spPr>
          <a:xfrm rot="5400000">
            <a:off x="7853902" y="4653094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2839065-96C1-476C-A699-FC70CB9B77DA}"/>
              </a:ext>
            </a:extLst>
          </p:cNvPr>
          <p:cNvSpPr/>
          <p:nvPr/>
        </p:nvSpPr>
        <p:spPr>
          <a:xfrm>
            <a:off x="462150" y="5216381"/>
            <a:ext cx="1976058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eta: para Baixo 39">
            <a:extLst>
              <a:ext uri="{FF2B5EF4-FFF2-40B4-BE49-F238E27FC236}">
                <a16:creationId xmlns:a16="http://schemas.microsoft.com/office/drawing/2014/main" id="{E199267A-45E0-4313-9BA2-A1C0ED92F8B0}"/>
              </a:ext>
            </a:extLst>
          </p:cNvPr>
          <p:cNvSpPr/>
          <p:nvPr/>
        </p:nvSpPr>
        <p:spPr>
          <a:xfrm rot="5400000">
            <a:off x="7853901" y="5127060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9FA009C-D6FA-45BE-BC7E-93D2973E0C53}"/>
              </a:ext>
            </a:extLst>
          </p:cNvPr>
          <p:cNvSpPr/>
          <p:nvPr/>
        </p:nvSpPr>
        <p:spPr>
          <a:xfrm>
            <a:off x="484548" y="2395268"/>
            <a:ext cx="2042991" cy="24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eta: para Baixo 41">
            <a:extLst>
              <a:ext uri="{FF2B5EF4-FFF2-40B4-BE49-F238E27FC236}">
                <a16:creationId xmlns:a16="http://schemas.microsoft.com/office/drawing/2014/main" id="{D6675373-7EF6-4A44-87E7-5D894AB4510C}"/>
              </a:ext>
            </a:extLst>
          </p:cNvPr>
          <p:cNvSpPr/>
          <p:nvPr/>
        </p:nvSpPr>
        <p:spPr>
          <a:xfrm rot="5400000">
            <a:off x="7853376" y="2273273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29807F5-822E-4CAC-9C48-F757E92B2D73}"/>
              </a:ext>
            </a:extLst>
          </p:cNvPr>
          <p:cNvSpPr/>
          <p:nvPr/>
        </p:nvSpPr>
        <p:spPr>
          <a:xfrm>
            <a:off x="496655" y="3137814"/>
            <a:ext cx="1976058" cy="154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eta: para Baixo 43">
            <a:extLst>
              <a:ext uri="{FF2B5EF4-FFF2-40B4-BE49-F238E27FC236}">
                <a16:creationId xmlns:a16="http://schemas.microsoft.com/office/drawing/2014/main" id="{3EDE86B8-7161-46A6-B5D9-524CEE419436}"/>
              </a:ext>
            </a:extLst>
          </p:cNvPr>
          <p:cNvSpPr/>
          <p:nvPr/>
        </p:nvSpPr>
        <p:spPr>
          <a:xfrm rot="5400000">
            <a:off x="7853375" y="3104128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551353B6-7026-4F71-88DC-D164052D435A}"/>
              </a:ext>
            </a:extLst>
          </p:cNvPr>
          <p:cNvSpPr/>
          <p:nvPr/>
        </p:nvSpPr>
        <p:spPr>
          <a:xfrm>
            <a:off x="494409" y="5548634"/>
            <a:ext cx="2033129" cy="242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eta: para Baixo 45">
            <a:extLst>
              <a:ext uri="{FF2B5EF4-FFF2-40B4-BE49-F238E27FC236}">
                <a16:creationId xmlns:a16="http://schemas.microsoft.com/office/drawing/2014/main" id="{B492F1B3-6D8E-4151-93B2-5A87DB204A48}"/>
              </a:ext>
            </a:extLst>
          </p:cNvPr>
          <p:cNvSpPr/>
          <p:nvPr/>
        </p:nvSpPr>
        <p:spPr>
          <a:xfrm rot="5400000">
            <a:off x="7864121" y="5498469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7771244-18AE-4B84-A25F-4F5276B38693}"/>
              </a:ext>
            </a:extLst>
          </p:cNvPr>
          <p:cNvSpPr/>
          <p:nvPr/>
        </p:nvSpPr>
        <p:spPr>
          <a:xfrm>
            <a:off x="462149" y="3384782"/>
            <a:ext cx="2125775" cy="17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eta: para Baixo 47">
            <a:extLst>
              <a:ext uri="{FF2B5EF4-FFF2-40B4-BE49-F238E27FC236}">
                <a16:creationId xmlns:a16="http://schemas.microsoft.com/office/drawing/2014/main" id="{808FA304-FE47-4F7A-8E82-0097C5BA3A6B}"/>
              </a:ext>
            </a:extLst>
          </p:cNvPr>
          <p:cNvSpPr/>
          <p:nvPr/>
        </p:nvSpPr>
        <p:spPr>
          <a:xfrm rot="5400000">
            <a:off x="7865510" y="3304290"/>
            <a:ext cx="143146" cy="2328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8785CB-F73C-4087-9E5F-0AE3A489F679}"/>
              </a:ext>
            </a:extLst>
          </p:cNvPr>
          <p:cNvSpPr txBox="1"/>
          <p:nvPr/>
        </p:nvSpPr>
        <p:spPr>
          <a:xfrm>
            <a:off x="8852339" y="1158224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31</a:t>
            </a:r>
            <a:endParaRPr lang="en-US" sz="44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515D28F-CD9F-4306-B620-A9A186D0FB47}"/>
              </a:ext>
            </a:extLst>
          </p:cNvPr>
          <p:cNvSpPr txBox="1"/>
          <p:nvPr/>
        </p:nvSpPr>
        <p:spPr>
          <a:xfrm>
            <a:off x="386825" y="158921"/>
            <a:ext cx="151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13 Pacientes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67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104840" y="74734"/>
            <a:ext cx="84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s-ES" b="1" dirty="0"/>
              <a:t>Lara F Canedo (HC:13377385) </a:t>
            </a:r>
            <a:r>
              <a:rPr lang="es-ES" b="1" dirty="0" err="1"/>
              <a:t>Hipótese</a:t>
            </a:r>
            <a:r>
              <a:rPr lang="es-ES" b="1" dirty="0"/>
              <a:t> diagnóstica: </a:t>
            </a:r>
            <a:r>
              <a:rPr lang="es-ES" b="1" dirty="0" err="1"/>
              <a:t>Enzimopatia</a:t>
            </a:r>
            <a:r>
              <a:rPr lang="es-ES" b="1" dirty="0"/>
              <a:t>.</a:t>
            </a:r>
            <a:endParaRPr lang="en-US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4C3FEC1-CB0D-486B-A964-BA0489B66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56560"/>
              </p:ext>
            </p:extLst>
          </p:nvPr>
        </p:nvGraphicFramePr>
        <p:xfrm>
          <a:off x="104840" y="444066"/>
          <a:ext cx="11868623" cy="315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858">
                  <a:extLst>
                    <a:ext uri="{9D8B030D-6E8A-4147-A177-3AD203B41FA5}">
                      <a16:colId xmlns:a16="http://schemas.microsoft.com/office/drawing/2014/main" val="330723398"/>
                    </a:ext>
                  </a:extLst>
                </a:gridCol>
                <a:gridCol w="1699404">
                  <a:extLst>
                    <a:ext uri="{9D8B030D-6E8A-4147-A177-3AD203B41FA5}">
                      <a16:colId xmlns:a16="http://schemas.microsoft.com/office/drawing/2014/main" val="3812455214"/>
                    </a:ext>
                  </a:extLst>
                </a:gridCol>
                <a:gridCol w="3652432">
                  <a:extLst>
                    <a:ext uri="{9D8B030D-6E8A-4147-A177-3AD203B41FA5}">
                      <a16:colId xmlns:a16="http://schemas.microsoft.com/office/drawing/2014/main" val="862969821"/>
                    </a:ext>
                  </a:extLst>
                </a:gridCol>
                <a:gridCol w="488622">
                  <a:extLst>
                    <a:ext uri="{9D8B030D-6E8A-4147-A177-3AD203B41FA5}">
                      <a16:colId xmlns:a16="http://schemas.microsoft.com/office/drawing/2014/main" val="1672818182"/>
                    </a:ext>
                  </a:extLst>
                </a:gridCol>
                <a:gridCol w="547257">
                  <a:extLst>
                    <a:ext uri="{9D8B030D-6E8A-4147-A177-3AD203B41FA5}">
                      <a16:colId xmlns:a16="http://schemas.microsoft.com/office/drawing/2014/main" val="2563662193"/>
                    </a:ext>
                  </a:extLst>
                </a:gridCol>
                <a:gridCol w="1100013">
                  <a:extLst>
                    <a:ext uri="{9D8B030D-6E8A-4147-A177-3AD203B41FA5}">
                      <a16:colId xmlns:a16="http://schemas.microsoft.com/office/drawing/2014/main" val="202056412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1978588"/>
                    </a:ext>
                  </a:extLst>
                </a:gridCol>
                <a:gridCol w="1906437">
                  <a:extLst>
                    <a:ext uri="{9D8B030D-6E8A-4147-A177-3AD203B41FA5}">
                      <a16:colId xmlns:a16="http://schemas.microsoft.com/office/drawing/2014/main" val="2201624588"/>
                    </a:ext>
                  </a:extLst>
                </a:gridCol>
              </a:tblGrid>
              <a:tr h="255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08024"/>
                  </a:ext>
                </a:extLst>
              </a:tr>
              <a:tr h="601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LFC (F)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nonsynonymous SNV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FECH:NM_000140:exon8:c A854G:p Q285R,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FECH:NM_001012515:exon8:c A872G:p Q291R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rs370708663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/>
                </a:tc>
                <a:extLst>
                  <a:ext uri="{0D108BD9-81ED-4DB2-BD59-A6C34878D82A}">
                    <a16:rowId xmlns:a16="http://schemas.microsoft.com/office/drawing/2014/main" val="631328000"/>
                  </a:ext>
                </a:extLst>
              </a:tr>
              <a:tr h="601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LFC (F)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nonsynonymous SNV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GPI:NM_001289790:exon11:c G956A:p R319H,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GPI:NM_000175:exon12:c G1040A:p R347H,GPI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rs137853583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COSM710348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/>
                </a:tc>
                <a:extLst>
                  <a:ext uri="{0D108BD9-81ED-4DB2-BD59-A6C34878D82A}">
                    <a16:rowId xmlns:a16="http://schemas.microsoft.com/office/drawing/2014/main" val="1435590074"/>
                  </a:ext>
                </a:extLst>
              </a:tr>
              <a:tr h="1696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LFC (F)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stopgain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GPI:NM_001289790:exon14:c C1252T:p R418X,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GPI:NM_000175:exon15:c C1336T:p R446X,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GPI:NM_001184722:exon15:c C1369T:p R457X,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GPI:NM_001329911:exon15:c C1309T:p R437X,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GPI:NM_001289789:exon16:c C1453T:p R485X,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GPI:NM_001329909:exon16:c C1336T:p R446X,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GPI:NM_001329910:exon16:c C1336T:p R446X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9" marR="6879" marT="68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879" marR="6879" marT="6879" marB="0" anchor="ctr"/>
                </a:tc>
                <a:extLst>
                  <a:ext uri="{0D108BD9-81ED-4DB2-BD59-A6C34878D82A}">
                    <a16:rowId xmlns:a16="http://schemas.microsoft.com/office/drawing/2014/main" val="3018473874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EE928A-44C1-426E-82F9-16040AE0098C}"/>
              </a:ext>
            </a:extLst>
          </p:cNvPr>
          <p:cNvSpPr txBox="1"/>
          <p:nvPr/>
        </p:nvSpPr>
        <p:spPr>
          <a:xfrm>
            <a:off x="2894823" y="5225754"/>
            <a:ext cx="3100535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Erythropoietic_protoporphyria</a:t>
            </a:r>
            <a:r>
              <a:rPr lang="en-US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EAAD4F-41A7-47FC-BEDD-B664812E5FD2}"/>
              </a:ext>
            </a:extLst>
          </p:cNvPr>
          <p:cNvSpPr txBox="1"/>
          <p:nvPr/>
        </p:nvSpPr>
        <p:spPr>
          <a:xfrm>
            <a:off x="314863" y="4768988"/>
            <a:ext cx="212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Predição</a:t>
            </a:r>
            <a:r>
              <a:rPr lang="en-US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ClinVar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143C93-EA10-41A7-9650-86823F9F5857}"/>
              </a:ext>
            </a:extLst>
          </p:cNvPr>
          <p:cNvSpPr txBox="1"/>
          <p:nvPr/>
        </p:nvSpPr>
        <p:spPr>
          <a:xfrm>
            <a:off x="4114138" y="5767603"/>
            <a:ext cx="7600534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Hemolytic_anemia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\x2c_nonspherocytic\x2c_due_to_glucose_phosphate_isomerase_deficiency</a:t>
            </a:r>
            <a:r>
              <a:rPr lang="en-US" sz="1500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58BA40-D4EC-4EE8-8D5E-343DAFD9D686}"/>
              </a:ext>
            </a:extLst>
          </p:cNvPr>
          <p:cNvSpPr txBox="1"/>
          <p:nvPr/>
        </p:nvSpPr>
        <p:spPr>
          <a:xfrm>
            <a:off x="314863" y="5225754"/>
            <a:ext cx="232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1" u="none" strike="noStrike" dirty="0">
                <a:effectLst/>
              </a:rPr>
              <a:t>FECH: </a:t>
            </a:r>
            <a:r>
              <a:rPr lang="pt-BR" sz="1800" b="1" i="1" u="none" strike="noStrike" dirty="0" err="1">
                <a:effectLst/>
              </a:rPr>
              <a:t>Ferrochelatase</a:t>
            </a:r>
            <a:r>
              <a:rPr lang="pt-BR" sz="1800" b="1" i="1" u="none" strike="noStrike" dirty="0">
                <a:effectLst/>
              </a:rPr>
              <a:t>  </a:t>
            </a:r>
            <a:endParaRPr lang="en-US" b="1" i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BF081-984E-4888-8B1C-97B21A379477}"/>
              </a:ext>
            </a:extLst>
          </p:cNvPr>
          <p:cNvSpPr txBox="1"/>
          <p:nvPr/>
        </p:nvSpPr>
        <p:spPr>
          <a:xfrm>
            <a:off x="314864" y="5756668"/>
            <a:ext cx="350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/>
              <a:t>GPI: Glucose-6-Phosphate Isomerase</a:t>
            </a:r>
            <a:endParaRPr lang="en-US" b="1" i="1" dirty="0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49D8982A-01F2-49A0-9694-9D677F4FC6A2}"/>
              </a:ext>
            </a:extLst>
          </p:cNvPr>
          <p:cNvSpPr/>
          <p:nvPr/>
        </p:nvSpPr>
        <p:spPr>
          <a:xfrm>
            <a:off x="2443101" y="5336930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4A66D3BE-E8B2-4F09-83A3-9D84990F6E36}"/>
              </a:ext>
            </a:extLst>
          </p:cNvPr>
          <p:cNvSpPr/>
          <p:nvPr/>
        </p:nvSpPr>
        <p:spPr>
          <a:xfrm>
            <a:off x="3738890" y="5882056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70CB3E-B2F4-4D80-ADD1-73589467E112}"/>
              </a:ext>
            </a:extLst>
          </p:cNvPr>
          <p:cNvSpPr txBox="1"/>
          <p:nvPr/>
        </p:nvSpPr>
        <p:spPr>
          <a:xfrm>
            <a:off x="6302315" y="3453316"/>
            <a:ext cx="260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23C50C-0403-4588-81FC-C8A1485F437B}"/>
              </a:ext>
            </a:extLst>
          </p:cNvPr>
          <p:cNvSpPr txBox="1"/>
          <p:nvPr/>
        </p:nvSpPr>
        <p:spPr>
          <a:xfrm>
            <a:off x="2068183" y="477990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https://www.ncbi.nlm.nih.gov/clinvar/</a:t>
            </a:r>
          </a:p>
        </p:txBody>
      </p:sp>
    </p:spTree>
    <p:extLst>
      <p:ext uri="{BB962C8B-B14F-4D97-AF65-F5344CB8AC3E}">
        <p14:creationId xmlns:p14="http://schemas.microsoft.com/office/powerpoint/2010/main" val="3488884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104840" y="74734"/>
            <a:ext cx="8426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es-ES" b="1" dirty="0"/>
              <a:t>Marly dos </a:t>
            </a:r>
            <a:r>
              <a:rPr lang="es-ES" b="1" dirty="0" err="1"/>
              <a:t>Anjos</a:t>
            </a:r>
            <a:r>
              <a:rPr lang="es-ES" b="1" dirty="0"/>
              <a:t> Santos (HC: ) </a:t>
            </a:r>
            <a:r>
              <a:rPr lang="es-ES" b="1" dirty="0" err="1"/>
              <a:t>Hipótese</a:t>
            </a:r>
            <a:r>
              <a:rPr lang="es-ES" b="1" dirty="0"/>
              <a:t> diagnóstica: Anemia Hemolítica</a:t>
            </a:r>
            <a:endParaRPr lang="en-US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EAAD4F-41A7-47FC-BEDD-B664812E5FD2}"/>
              </a:ext>
            </a:extLst>
          </p:cNvPr>
          <p:cNvSpPr txBox="1"/>
          <p:nvPr/>
        </p:nvSpPr>
        <p:spPr>
          <a:xfrm>
            <a:off x="161688" y="4779907"/>
            <a:ext cx="212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Predição</a:t>
            </a:r>
            <a:r>
              <a:rPr lang="en-US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ClinVar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143C93-EA10-41A7-9650-86823F9F5857}"/>
              </a:ext>
            </a:extLst>
          </p:cNvPr>
          <p:cNvSpPr txBox="1"/>
          <p:nvPr/>
        </p:nvSpPr>
        <p:spPr>
          <a:xfrm>
            <a:off x="4591466" y="5802583"/>
            <a:ext cx="4906217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G6PD_A+|Glucose_6_phosphate_dehydrogenase_deficiency</a:t>
            </a:r>
            <a:endParaRPr lang="en-US" sz="15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58BA40-D4EC-4EE8-8D5E-343DAFD9D686}"/>
              </a:ext>
            </a:extLst>
          </p:cNvPr>
          <p:cNvSpPr txBox="1"/>
          <p:nvPr/>
        </p:nvSpPr>
        <p:spPr>
          <a:xfrm>
            <a:off x="118281" y="5779500"/>
            <a:ext cx="483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/>
              <a:t>G6PD</a:t>
            </a:r>
            <a:r>
              <a:rPr lang="pt-BR" sz="1800" b="1" i="1" u="none" strike="noStrike" dirty="0">
                <a:effectLst/>
              </a:rPr>
              <a:t>: Glucose-6-Phosphate </a:t>
            </a:r>
            <a:r>
              <a:rPr lang="pt-BR" sz="1800" b="1" i="1" u="none" strike="noStrike" dirty="0" err="1">
                <a:effectLst/>
              </a:rPr>
              <a:t>Dehydrogenase</a:t>
            </a:r>
            <a:r>
              <a:rPr lang="pt-BR" sz="1800" b="1" i="1" u="none" strike="noStrike" dirty="0">
                <a:effectLst/>
              </a:rPr>
              <a:t>  </a:t>
            </a:r>
            <a:endParaRPr lang="en-US" b="1" i="1" dirty="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4A66D3BE-E8B2-4F09-83A3-9D84990F6E36}"/>
              </a:ext>
            </a:extLst>
          </p:cNvPr>
          <p:cNvSpPr/>
          <p:nvPr/>
        </p:nvSpPr>
        <p:spPr>
          <a:xfrm>
            <a:off x="4156105" y="5882056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70CB3E-B2F4-4D80-ADD1-73589467E112}"/>
              </a:ext>
            </a:extLst>
          </p:cNvPr>
          <p:cNvSpPr txBox="1"/>
          <p:nvPr/>
        </p:nvSpPr>
        <p:spPr>
          <a:xfrm>
            <a:off x="9796731" y="6488668"/>
            <a:ext cx="260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&lt;0.4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23C50C-0403-4588-81FC-C8A1485F437B}"/>
              </a:ext>
            </a:extLst>
          </p:cNvPr>
          <p:cNvSpPr txBox="1"/>
          <p:nvPr/>
        </p:nvSpPr>
        <p:spPr>
          <a:xfrm>
            <a:off x="2016425" y="477990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https://www.ncbi.nlm.nih.gov/clinvar/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7B5DCB3-208E-4BBB-AB31-C339E6447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18532"/>
              </p:ext>
            </p:extLst>
          </p:nvPr>
        </p:nvGraphicFramePr>
        <p:xfrm>
          <a:off x="161688" y="502870"/>
          <a:ext cx="11868623" cy="2525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286">
                  <a:extLst>
                    <a:ext uri="{9D8B030D-6E8A-4147-A177-3AD203B41FA5}">
                      <a16:colId xmlns:a16="http://schemas.microsoft.com/office/drawing/2014/main" val="2961313236"/>
                    </a:ext>
                  </a:extLst>
                </a:gridCol>
                <a:gridCol w="1500996">
                  <a:extLst>
                    <a:ext uri="{9D8B030D-6E8A-4147-A177-3AD203B41FA5}">
                      <a16:colId xmlns:a16="http://schemas.microsoft.com/office/drawing/2014/main" val="282591255"/>
                    </a:ext>
                  </a:extLst>
                </a:gridCol>
                <a:gridCol w="3752412">
                  <a:extLst>
                    <a:ext uri="{9D8B030D-6E8A-4147-A177-3AD203B41FA5}">
                      <a16:colId xmlns:a16="http://schemas.microsoft.com/office/drawing/2014/main" val="4012928823"/>
                    </a:ext>
                  </a:extLst>
                </a:gridCol>
                <a:gridCol w="488622">
                  <a:extLst>
                    <a:ext uri="{9D8B030D-6E8A-4147-A177-3AD203B41FA5}">
                      <a16:colId xmlns:a16="http://schemas.microsoft.com/office/drawing/2014/main" val="2172679271"/>
                    </a:ext>
                  </a:extLst>
                </a:gridCol>
                <a:gridCol w="684649">
                  <a:extLst>
                    <a:ext uri="{9D8B030D-6E8A-4147-A177-3AD203B41FA5}">
                      <a16:colId xmlns:a16="http://schemas.microsoft.com/office/drawing/2014/main" val="1903829848"/>
                    </a:ext>
                  </a:extLst>
                </a:gridCol>
                <a:gridCol w="1069675">
                  <a:extLst>
                    <a:ext uri="{9D8B030D-6E8A-4147-A177-3AD203B41FA5}">
                      <a16:colId xmlns:a16="http://schemas.microsoft.com/office/drawing/2014/main" val="3352822785"/>
                    </a:ext>
                  </a:extLst>
                </a:gridCol>
                <a:gridCol w="1264546">
                  <a:extLst>
                    <a:ext uri="{9D8B030D-6E8A-4147-A177-3AD203B41FA5}">
                      <a16:colId xmlns:a16="http://schemas.microsoft.com/office/drawing/2014/main" val="2450171482"/>
                    </a:ext>
                  </a:extLst>
                </a:gridCol>
                <a:gridCol w="1906437">
                  <a:extLst>
                    <a:ext uri="{9D8B030D-6E8A-4147-A177-3AD203B41FA5}">
                      <a16:colId xmlns:a16="http://schemas.microsoft.com/office/drawing/2014/main" val="1307157161"/>
                    </a:ext>
                  </a:extLst>
                </a:gridCol>
              </a:tblGrid>
              <a:tr h="324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ExonicFunc.refGene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VAF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SNP ID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07532"/>
                  </a:ext>
                </a:extLst>
              </a:tr>
              <a:tr h="1255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MDAS (F)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nonsynonymous SNV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TMPRSS6:NM_001289000:exon14:c G1627A:p D543N,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TMPRSS6:NM_001289001:exon14:c G1627A:p D543N,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TMPRSS6:NM_153609:exon14:c G1654A:p D552N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chr22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rs76970337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Significado Incerto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2404961"/>
                  </a:ext>
                </a:extLst>
              </a:tr>
              <a:tr h="945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MDAS (F)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nonsynonymous SNV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G6PD:NM_000402:exon5:c A466G:p N156D,</a:t>
                      </a:r>
                    </a:p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G6PD:NM_001042351:exon5:c A376G:p N126D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chrX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rs1050829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COSM4985373,COSM4985374,COSM4985372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436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96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104840" y="74734"/>
            <a:ext cx="1029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Aparecida de Godoi Colombo (HC:13491038) </a:t>
            </a:r>
            <a:r>
              <a:rPr lang="es-ES" b="1" dirty="0" err="1"/>
              <a:t>Hipótese</a:t>
            </a:r>
            <a:r>
              <a:rPr lang="es-ES" b="1" dirty="0"/>
              <a:t> diagnóstica: </a:t>
            </a:r>
            <a:r>
              <a:rPr lang="es-ES" b="1" dirty="0" err="1"/>
              <a:t>Eliptocitose</a:t>
            </a:r>
            <a:r>
              <a:rPr lang="es-ES" b="1" dirty="0"/>
              <a:t> </a:t>
            </a:r>
            <a:r>
              <a:rPr lang="es-ES" b="1" dirty="0" err="1"/>
              <a:t>Hereditária</a:t>
            </a:r>
            <a:endParaRPr lang="en-US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EAAD4F-41A7-47FC-BEDD-B664812E5FD2}"/>
              </a:ext>
            </a:extLst>
          </p:cNvPr>
          <p:cNvSpPr txBox="1"/>
          <p:nvPr/>
        </p:nvSpPr>
        <p:spPr>
          <a:xfrm>
            <a:off x="161688" y="4779907"/>
            <a:ext cx="212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Predição</a:t>
            </a:r>
            <a:r>
              <a:rPr lang="en-US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ClinVar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143C93-EA10-41A7-9650-86823F9F5857}"/>
              </a:ext>
            </a:extLst>
          </p:cNvPr>
          <p:cNvSpPr txBox="1"/>
          <p:nvPr/>
        </p:nvSpPr>
        <p:spPr>
          <a:xfrm>
            <a:off x="4248429" y="5779499"/>
            <a:ext cx="1576420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Elliptocytosis</a:t>
            </a:r>
            <a:endParaRPr lang="en-US" sz="15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58BA40-D4EC-4EE8-8D5E-343DAFD9D686}"/>
              </a:ext>
            </a:extLst>
          </p:cNvPr>
          <p:cNvSpPr txBox="1"/>
          <p:nvPr/>
        </p:nvSpPr>
        <p:spPr>
          <a:xfrm>
            <a:off x="316689" y="5779499"/>
            <a:ext cx="483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/>
              <a:t>SPTA1</a:t>
            </a:r>
            <a:r>
              <a:rPr lang="pt-BR" sz="1800" b="1" i="1" u="none" strike="noStrike" dirty="0">
                <a:effectLst/>
              </a:rPr>
              <a:t>: </a:t>
            </a:r>
            <a:r>
              <a:rPr lang="pt-BR" sz="1800" b="1" i="1" u="none" strike="noStrike" dirty="0" err="1">
                <a:effectLst/>
              </a:rPr>
              <a:t>Spectrin</a:t>
            </a:r>
            <a:r>
              <a:rPr lang="pt-BR" sz="1800" b="1" i="1" u="none" strike="noStrike" dirty="0">
                <a:effectLst/>
              </a:rPr>
              <a:t> Alpha, </a:t>
            </a:r>
            <a:r>
              <a:rPr lang="pt-BR" sz="1800" b="1" i="1" u="none" strike="noStrike" dirty="0" err="1">
                <a:effectLst/>
              </a:rPr>
              <a:t>Erythrocytic</a:t>
            </a:r>
            <a:r>
              <a:rPr lang="pt-BR" sz="1800" b="1" i="1" u="none" strike="noStrike" dirty="0">
                <a:effectLst/>
              </a:rPr>
              <a:t> 1</a:t>
            </a:r>
            <a:endParaRPr lang="en-US" b="1" i="1" dirty="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4A66D3BE-E8B2-4F09-83A3-9D84990F6E36}"/>
              </a:ext>
            </a:extLst>
          </p:cNvPr>
          <p:cNvSpPr/>
          <p:nvPr/>
        </p:nvSpPr>
        <p:spPr>
          <a:xfrm>
            <a:off x="3808171" y="5868509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70CB3E-B2F4-4D80-ADD1-73589467E112}"/>
              </a:ext>
            </a:extLst>
          </p:cNvPr>
          <p:cNvSpPr txBox="1"/>
          <p:nvPr/>
        </p:nvSpPr>
        <p:spPr>
          <a:xfrm>
            <a:off x="9839863" y="6488668"/>
            <a:ext cx="260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23C50C-0403-4588-81FC-C8A1485F437B}"/>
              </a:ext>
            </a:extLst>
          </p:cNvPr>
          <p:cNvSpPr txBox="1"/>
          <p:nvPr/>
        </p:nvSpPr>
        <p:spPr>
          <a:xfrm>
            <a:off x="2016425" y="4779907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https://www.ncbi.nlm.nih.gov/clinvar/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47F670A-9268-4736-B8F9-1A52A77D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1348"/>
              </p:ext>
            </p:extLst>
          </p:nvPr>
        </p:nvGraphicFramePr>
        <p:xfrm>
          <a:off x="161688" y="496185"/>
          <a:ext cx="11868625" cy="3195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912">
                  <a:extLst>
                    <a:ext uri="{9D8B030D-6E8A-4147-A177-3AD203B41FA5}">
                      <a16:colId xmlns:a16="http://schemas.microsoft.com/office/drawing/2014/main" val="2569574995"/>
                    </a:ext>
                  </a:extLst>
                </a:gridCol>
                <a:gridCol w="1518249">
                  <a:extLst>
                    <a:ext uri="{9D8B030D-6E8A-4147-A177-3AD203B41FA5}">
                      <a16:colId xmlns:a16="http://schemas.microsoft.com/office/drawing/2014/main" val="2031156010"/>
                    </a:ext>
                  </a:extLst>
                </a:gridCol>
                <a:gridCol w="3726533">
                  <a:extLst>
                    <a:ext uri="{9D8B030D-6E8A-4147-A177-3AD203B41FA5}">
                      <a16:colId xmlns:a16="http://schemas.microsoft.com/office/drawing/2014/main" val="2388979947"/>
                    </a:ext>
                  </a:extLst>
                </a:gridCol>
                <a:gridCol w="488621">
                  <a:extLst>
                    <a:ext uri="{9D8B030D-6E8A-4147-A177-3AD203B41FA5}">
                      <a16:colId xmlns:a16="http://schemas.microsoft.com/office/drawing/2014/main" val="3485916199"/>
                    </a:ext>
                  </a:extLst>
                </a:gridCol>
                <a:gridCol w="547259">
                  <a:extLst>
                    <a:ext uri="{9D8B030D-6E8A-4147-A177-3AD203B41FA5}">
                      <a16:colId xmlns:a16="http://schemas.microsoft.com/office/drawing/2014/main" val="4255175184"/>
                    </a:ext>
                  </a:extLst>
                </a:gridCol>
                <a:gridCol w="1215693">
                  <a:extLst>
                    <a:ext uri="{9D8B030D-6E8A-4147-A177-3AD203B41FA5}">
                      <a16:colId xmlns:a16="http://schemas.microsoft.com/office/drawing/2014/main" val="3500758499"/>
                    </a:ext>
                  </a:extLst>
                </a:gridCol>
                <a:gridCol w="1242203">
                  <a:extLst>
                    <a:ext uri="{9D8B030D-6E8A-4147-A177-3AD203B41FA5}">
                      <a16:colId xmlns:a16="http://schemas.microsoft.com/office/drawing/2014/main" val="470685404"/>
                    </a:ext>
                  </a:extLst>
                </a:gridCol>
                <a:gridCol w="1920155">
                  <a:extLst>
                    <a:ext uri="{9D8B030D-6E8A-4147-A177-3AD203B41FA5}">
                      <a16:colId xmlns:a16="http://schemas.microsoft.com/office/drawing/2014/main" val="985473549"/>
                    </a:ext>
                  </a:extLst>
                </a:gridCol>
              </a:tblGrid>
              <a:tr h="296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39013"/>
                  </a:ext>
                </a:extLst>
              </a:tr>
              <a:tr h="8635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AGC (F)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nonsynonymous SNV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ENO1:NM_001201483:exon7:c T859C:p F287L,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ENO1:NM_001428:exon10:c T1138C:p F380L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rs767145197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Significado Incerto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7746406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AGC (F)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nonsynonymous SNV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SPTA1:NM_003126:exon6:c T779C:p L260P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0.429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rs121918634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645117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AGC (F)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nonsynonymous SNV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PGAM2:NM_000290:exon1:c C365T:p P122L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rs147273213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Significado Incerto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1747573"/>
                  </a:ext>
                </a:extLst>
              </a:tr>
              <a:tr h="1147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AGC (F)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nonsynonymous SNV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TPI1:NM_000365:exon4:c G376A:p A126T,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TPI1:NM_001159287:exon4:c G487A:p A163T,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TPI1:NM_001258026:exon4:c G130A:p A44T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chr12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rs374074904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Significado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Incerto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2227804"/>
                  </a:ext>
                </a:extLst>
              </a:tr>
              <a:tr h="296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AGC (F)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nonsynonymous SNV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PGK1:NM_000291:exon3:c A181G:p M61V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chrX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0.645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361482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E87FF2-5F9E-4A04-96C1-8D1CF5C9982B}"/>
              </a:ext>
            </a:extLst>
          </p:cNvPr>
          <p:cNvSpPr txBox="1"/>
          <p:nvPr/>
        </p:nvSpPr>
        <p:spPr>
          <a:xfrm>
            <a:off x="316689" y="6177149"/>
            <a:ext cx="619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PGK1: Phosphoglycerate Kinase 1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C1856A84-84D9-4890-ADCB-4EC46F3AB94D}"/>
              </a:ext>
            </a:extLst>
          </p:cNvPr>
          <p:cNvSpPr/>
          <p:nvPr/>
        </p:nvSpPr>
        <p:spPr>
          <a:xfrm>
            <a:off x="3484020" y="6277856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88E43FA-7029-416E-8B75-EB677BC25CBD}"/>
              </a:ext>
            </a:extLst>
          </p:cNvPr>
          <p:cNvSpPr txBox="1"/>
          <p:nvPr/>
        </p:nvSpPr>
        <p:spPr>
          <a:xfrm>
            <a:off x="3928221" y="6214757"/>
            <a:ext cx="5753877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Atividade da </a:t>
            </a:r>
            <a:r>
              <a:rPr lang="pt-BR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fosfoglicarato</a:t>
            </a:r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 quinase (Metabolismo de glicose e carbono)</a:t>
            </a:r>
            <a:endParaRPr lang="en-US" sz="15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1DBB55-39EC-437B-8776-CE93263A2C1A}"/>
              </a:ext>
            </a:extLst>
          </p:cNvPr>
          <p:cNvSpPr txBox="1"/>
          <p:nvPr/>
        </p:nvSpPr>
        <p:spPr>
          <a:xfrm>
            <a:off x="6909759" y="5918954"/>
            <a:ext cx="536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https://www.genecards.org/cgi-bin/carddisp.pl?gene=PGK1&amp;keywords=PGK1</a:t>
            </a:r>
          </a:p>
        </p:txBody>
      </p:sp>
    </p:spTree>
    <p:extLst>
      <p:ext uri="{BB962C8B-B14F-4D97-AF65-F5344CB8AC3E}">
        <p14:creationId xmlns:p14="http://schemas.microsoft.com/office/powerpoint/2010/main" val="366630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4E23F2-17A0-4F52-AC9D-D45FCC4B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8" y="525989"/>
            <a:ext cx="10829026" cy="420709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41C2313-A08F-418D-8A15-4466A0C0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8" y="160181"/>
            <a:ext cx="9720072" cy="301668"/>
          </a:xfrm>
        </p:spPr>
        <p:txBody>
          <a:bodyPr>
            <a:normAutofit fontScale="90000"/>
          </a:bodyPr>
          <a:lstStyle/>
          <a:p>
            <a:r>
              <a:rPr lang="pt-BR" dirty="0"/>
              <a:t>DOENÇAS HEMATOLÓGICAS</a:t>
            </a:r>
            <a:endParaRPr lang="en-US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26D72DA-77DC-4231-90C5-9F2F7CDA1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58" y="5072330"/>
            <a:ext cx="11783684" cy="170803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900" dirty="0"/>
              <a:t> É a 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pt-BR" sz="19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pt-BR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 de mortes em pacientes com câncer;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~60 % dos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leucemia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permenecem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vivos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sobrevida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idosos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(65-75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chegar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4 meses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7-12 meses com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tratamento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9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23509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B98F41B-D0D1-4DF0-8511-97CBA8968363}"/>
              </a:ext>
            </a:extLst>
          </p:cNvPr>
          <p:cNvSpPr txBox="1"/>
          <p:nvPr/>
        </p:nvSpPr>
        <p:spPr>
          <a:xfrm>
            <a:off x="104840" y="74734"/>
            <a:ext cx="1159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Elisângela Galego de Souza (HC:12187991) </a:t>
            </a:r>
            <a:r>
              <a:rPr lang="es-ES" b="1" dirty="0" err="1"/>
              <a:t>Hipótese</a:t>
            </a:r>
            <a:r>
              <a:rPr lang="es-ES" b="1" dirty="0"/>
              <a:t> diagnóstica: Anemia Hemolítica</a:t>
            </a:r>
            <a:endParaRPr lang="en-US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EAAD4F-41A7-47FC-BEDD-B664812E5FD2}"/>
              </a:ext>
            </a:extLst>
          </p:cNvPr>
          <p:cNvSpPr txBox="1"/>
          <p:nvPr/>
        </p:nvSpPr>
        <p:spPr>
          <a:xfrm>
            <a:off x="0" y="5221041"/>
            <a:ext cx="212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Predição</a:t>
            </a:r>
            <a:r>
              <a:rPr lang="en-US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ClinVar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143C93-EA10-41A7-9650-86823F9F5857}"/>
              </a:ext>
            </a:extLst>
          </p:cNvPr>
          <p:cNvSpPr txBox="1"/>
          <p:nvPr/>
        </p:nvSpPr>
        <p:spPr>
          <a:xfrm>
            <a:off x="4046897" y="6219454"/>
            <a:ext cx="1576420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Elliptocytosis</a:t>
            </a:r>
            <a:endParaRPr lang="en-US" sz="15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58BA40-D4EC-4EE8-8D5E-343DAFD9D686}"/>
              </a:ext>
            </a:extLst>
          </p:cNvPr>
          <p:cNvSpPr txBox="1"/>
          <p:nvPr/>
        </p:nvSpPr>
        <p:spPr>
          <a:xfrm>
            <a:off x="0" y="6171577"/>
            <a:ext cx="4835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/>
              <a:t>SPTA1</a:t>
            </a:r>
            <a:r>
              <a:rPr lang="pt-BR" sz="1800" b="1" i="1" u="none" strike="noStrike" dirty="0">
                <a:effectLst/>
              </a:rPr>
              <a:t>: </a:t>
            </a:r>
            <a:r>
              <a:rPr lang="pt-BR" sz="1800" b="1" i="1" u="none" strike="noStrike" dirty="0" err="1">
                <a:effectLst/>
              </a:rPr>
              <a:t>Spectrin</a:t>
            </a:r>
            <a:r>
              <a:rPr lang="pt-BR" sz="1800" b="1" i="1" u="none" strike="noStrike" dirty="0">
                <a:effectLst/>
              </a:rPr>
              <a:t> Alpha, </a:t>
            </a:r>
            <a:r>
              <a:rPr lang="pt-BR" sz="1800" b="1" i="1" u="none" strike="noStrike" dirty="0" err="1">
                <a:effectLst/>
              </a:rPr>
              <a:t>Erythrocytic</a:t>
            </a:r>
            <a:r>
              <a:rPr lang="pt-BR" sz="1800" b="1" i="1" u="none" strike="noStrike" dirty="0">
                <a:effectLst/>
              </a:rPr>
              <a:t> 1</a:t>
            </a:r>
            <a:endParaRPr lang="en-US" b="1" i="1" dirty="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4A66D3BE-E8B2-4F09-83A3-9D84990F6E36}"/>
              </a:ext>
            </a:extLst>
          </p:cNvPr>
          <p:cNvSpPr/>
          <p:nvPr/>
        </p:nvSpPr>
        <p:spPr>
          <a:xfrm>
            <a:off x="3537368" y="6272781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470CB3E-B2F4-4D80-ADD1-73589467E112}"/>
              </a:ext>
            </a:extLst>
          </p:cNvPr>
          <p:cNvSpPr txBox="1"/>
          <p:nvPr/>
        </p:nvSpPr>
        <p:spPr>
          <a:xfrm>
            <a:off x="9839863" y="6488668"/>
            <a:ext cx="260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aciente com VAF </a:t>
            </a:r>
            <a:r>
              <a:rPr lang="pt-BR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pt-BR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0.4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23C50C-0403-4588-81FC-C8A1485F437B}"/>
              </a:ext>
            </a:extLst>
          </p:cNvPr>
          <p:cNvSpPr txBox="1"/>
          <p:nvPr/>
        </p:nvSpPr>
        <p:spPr>
          <a:xfrm>
            <a:off x="1989358" y="524222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https://www.ncbi.nlm.nih.gov/clinvar/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E87FF2-5F9E-4A04-96C1-8D1CF5C9982B}"/>
              </a:ext>
            </a:extLst>
          </p:cNvPr>
          <p:cNvSpPr txBox="1"/>
          <p:nvPr/>
        </p:nvSpPr>
        <p:spPr>
          <a:xfrm>
            <a:off x="0" y="5782805"/>
            <a:ext cx="6198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/>
              <a:t>PIEZO1: Piezo Type Mechanosensitive Ion Channel Component 1</a:t>
            </a:r>
            <a:endParaRPr lang="en-US" b="1" i="1" dirty="0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C1856A84-84D9-4890-ADCB-4EC46F3AB94D}"/>
              </a:ext>
            </a:extLst>
          </p:cNvPr>
          <p:cNvSpPr/>
          <p:nvPr/>
        </p:nvSpPr>
        <p:spPr>
          <a:xfrm>
            <a:off x="5750285" y="5863115"/>
            <a:ext cx="324151" cy="208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88E43FA-7029-416E-8B75-EB677BC25CBD}"/>
              </a:ext>
            </a:extLst>
          </p:cNvPr>
          <p:cNvSpPr txBox="1"/>
          <p:nvPr/>
        </p:nvSpPr>
        <p:spPr>
          <a:xfrm>
            <a:off x="6117566" y="5788067"/>
            <a:ext cx="4699959" cy="3231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</a:rPr>
              <a:t>Atividade do canal catiônico e a atividade do canal iônico</a:t>
            </a:r>
            <a:endParaRPr lang="en-US" sz="15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1DBB55-39EC-437B-8776-CE93263A2C1A}"/>
              </a:ext>
            </a:extLst>
          </p:cNvPr>
          <p:cNvSpPr txBox="1"/>
          <p:nvPr/>
        </p:nvSpPr>
        <p:spPr>
          <a:xfrm>
            <a:off x="6198078" y="6272781"/>
            <a:ext cx="5362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https://www.genecards.org/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D456C3E-93F5-4D5F-A52E-28CC3EA3D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45372"/>
              </p:ext>
            </p:extLst>
          </p:nvPr>
        </p:nvGraphicFramePr>
        <p:xfrm>
          <a:off x="172528" y="533070"/>
          <a:ext cx="11818188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314">
                  <a:extLst>
                    <a:ext uri="{9D8B030D-6E8A-4147-A177-3AD203B41FA5}">
                      <a16:colId xmlns:a16="http://schemas.microsoft.com/office/drawing/2014/main" val="4022812160"/>
                    </a:ext>
                  </a:extLst>
                </a:gridCol>
                <a:gridCol w="1431984">
                  <a:extLst>
                    <a:ext uri="{9D8B030D-6E8A-4147-A177-3AD203B41FA5}">
                      <a16:colId xmlns:a16="http://schemas.microsoft.com/office/drawing/2014/main" val="1434813052"/>
                    </a:ext>
                  </a:extLst>
                </a:gridCol>
                <a:gridCol w="4235570">
                  <a:extLst>
                    <a:ext uri="{9D8B030D-6E8A-4147-A177-3AD203B41FA5}">
                      <a16:colId xmlns:a16="http://schemas.microsoft.com/office/drawing/2014/main" val="2859601337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3118287609"/>
                    </a:ext>
                  </a:extLst>
                </a:gridCol>
                <a:gridCol w="534838">
                  <a:extLst>
                    <a:ext uri="{9D8B030D-6E8A-4147-A177-3AD203B41FA5}">
                      <a16:colId xmlns:a16="http://schemas.microsoft.com/office/drawing/2014/main" val="135175694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2518300972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2550085397"/>
                    </a:ext>
                  </a:extLst>
                </a:gridCol>
                <a:gridCol w="1932316">
                  <a:extLst>
                    <a:ext uri="{9D8B030D-6E8A-4147-A177-3AD203B41FA5}">
                      <a16:colId xmlns:a16="http://schemas.microsoft.com/office/drawing/2014/main" val="19554699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80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EGDS (F)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frameshift deletion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PIEZO1:NM_001142864:exon17:c 2269delG:p D757Tfs*70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chr16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0.383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5264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684D73A-77C7-4561-BBA2-67CB954D6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76013"/>
              </p:ext>
            </p:extLst>
          </p:nvPr>
        </p:nvGraphicFramePr>
        <p:xfrm>
          <a:off x="159922" y="1996134"/>
          <a:ext cx="11829028" cy="109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900">
                  <a:extLst>
                    <a:ext uri="{9D8B030D-6E8A-4147-A177-3AD203B41FA5}">
                      <a16:colId xmlns:a16="http://schemas.microsoft.com/office/drawing/2014/main" val="3183188388"/>
                    </a:ext>
                  </a:extLst>
                </a:gridCol>
                <a:gridCol w="1673524">
                  <a:extLst>
                    <a:ext uri="{9D8B030D-6E8A-4147-A177-3AD203B41FA5}">
                      <a16:colId xmlns:a16="http://schemas.microsoft.com/office/drawing/2014/main" val="1377742815"/>
                    </a:ext>
                  </a:extLst>
                </a:gridCol>
                <a:gridCol w="4054415">
                  <a:extLst>
                    <a:ext uri="{9D8B030D-6E8A-4147-A177-3AD203B41FA5}">
                      <a16:colId xmlns:a16="http://schemas.microsoft.com/office/drawing/2014/main" val="1016561746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3987707977"/>
                    </a:ext>
                  </a:extLst>
                </a:gridCol>
                <a:gridCol w="569343">
                  <a:extLst>
                    <a:ext uri="{9D8B030D-6E8A-4147-A177-3AD203B41FA5}">
                      <a16:colId xmlns:a16="http://schemas.microsoft.com/office/drawing/2014/main" val="2380186236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1495012488"/>
                    </a:ext>
                  </a:extLst>
                </a:gridCol>
                <a:gridCol w="1214583">
                  <a:extLst>
                    <a:ext uri="{9D8B030D-6E8A-4147-A177-3AD203B41FA5}">
                      <a16:colId xmlns:a16="http://schemas.microsoft.com/office/drawing/2014/main" val="2102064714"/>
                    </a:ext>
                  </a:extLst>
                </a:gridCol>
                <a:gridCol w="1934059">
                  <a:extLst>
                    <a:ext uri="{9D8B030D-6E8A-4147-A177-3AD203B41FA5}">
                      <a16:colId xmlns:a16="http://schemas.microsoft.com/office/drawing/2014/main" val="24962002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959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MPAS (M)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nonframeshift</a:t>
                      </a:r>
                      <a:r>
                        <a:rPr lang="en-US" sz="1400" u="none" strike="noStrike" dirty="0">
                          <a:effectLst/>
                        </a:rPr>
                        <a:t> insertion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HFE2:NM_213653:exon3:c.206_207insAGG:p.G69_R70insG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chr1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Significado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Incerto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426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MPAS (M)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frameshift deletion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PIEZO1:NM_001142864:exon17:c.2269delG:p.D757Tfs*70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chr16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922872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553D85C-28CE-4C7A-A286-E292B487E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59431"/>
              </p:ext>
            </p:extLst>
          </p:nvPr>
        </p:nvGraphicFramePr>
        <p:xfrm>
          <a:off x="172528" y="3793965"/>
          <a:ext cx="11818187" cy="8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061">
                  <a:extLst>
                    <a:ext uri="{9D8B030D-6E8A-4147-A177-3AD203B41FA5}">
                      <a16:colId xmlns:a16="http://schemas.microsoft.com/office/drawing/2014/main" val="4114342430"/>
                    </a:ext>
                  </a:extLst>
                </a:gridCol>
                <a:gridCol w="1656271">
                  <a:extLst>
                    <a:ext uri="{9D8B030D-6E8A-4147-A177-3AD203B41FA5}">
                      <a16:colId xmlns:a16="http://schemas.microsoft.com/office/drawing/2014/main" val="234888422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97196147"/>
                    </a:ext>
                  </a:extLst>
                </a:gridCol>
                <a:gridCol w="465827">
                  <a:extLst>
                    <a:ext uri="{9D8B030D-6E8A-4147-A177-3AD203B41FA5}">
                      <a16:colId xmlns:a16="http://schemas.microsoft.com/office/drawing/2014/main" val="3908559922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223346150"/>
                    </a:ext>
                  </a:extLst>
                </a:gridCol>
                <a:gridCol w="785003">
                  <a:extLst>
                    <a:ext uri="{9D8B030D-6E8A-4147-A177-3AD203B41FA5}">
                      <a16:colId xmlns:a16="http://schemas.microsoft.com/office/drawing/2014/main" val="2333846616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1249858131"/>
                    </a:ext>
                  </a:extLst>
                </a:gridCol>
                <a:gridCol w="1932315">
                  <a:extLst>
                    <a:ext uri="{9D8B030D-6E8A-4147-A177-3AD203B41FA5}">
                      <a16:colId xmlns:a16="http://schemas.microsoft.com/office/drawing/2014/main" val="7940883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Individuo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Sexo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ExonicFunc.refGene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Gene:Transcrito</a:t>
                      </a:r>
                      <a:r>
                        <a:rPr lang="en-US" sz="1400" u="none" strike="noStrike" dirty="0">
                          <a:effectLst/>
                        </a:rPr>
                        <a:t>: exon: </a:t>
                      </a:r>
                      <a:r>
                        <a:rPr lang="en-US" sz="1400" u="none" strike="noStrike" dirty="0" err="1">
                          <a:effectLst/>
                        </a:rPr>
                        <a:t>variante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Chr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SNP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COSMIC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PATOGENICIDADE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30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ERSL (F)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stopgain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SPTA1:NM_003126:exon44:c G6173A:p W2058X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chr1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rs934389569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Provavelmente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patogênico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39901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ERSL (F)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nonsynonymous SNV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PGAM1:NM_001317079:exon3:c C388G:p L130V,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PGAM1:NM_002629:exon3:c C433G:p L145V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chr10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Significado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Incerto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471491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4D1FE7E3-7BBE-4996-893A-CC68DD1C285B}"/>
              </a:ext>
            </a:extLst>
          </p:cNvPr>
          <p:cNvSpPr txBox="1"/>
          <p:nvPr/>
        </p:nvSpPr>
        <p:spPr>
          <a:xfrm>
            <a:off x="103071" y="1625092"/>
            <a:ext cx="1029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Marcos Paulo Albino de Souza (HC:12637180) </a:t>
            </a:r>
            <a:r>
              <a:rPr lang="es-ES" b="1" dirty="0" err="1"/>
              <a:t>Hipótese</a:t>
            </a:r>
            <a:r>
              <a:rPr lang="es-ES" b="1" dirty="0"/>
              <a:t> diagnóstica: Anemia</a:t>
            </a:r>
            <a:endParaRPr lang="en-US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EE0197F-DAEC-4AE4-9BEC-E44B5F1326EE}"/>
              </a:ext>
            </a:extLst>
          </p:cNvPr>
          <p:cNvSpPr txBox="1"/>
          <p:nvPr/>
        </p:nvSpPr>
        <p:spPr>
          <a:xfrm>
            <a:off x="104839" y="3357805"/>
            <a:ext cx="1029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Eliane Rodrigues </a:t>
            </a:r>
            <a:r>
              <a:rPr lang="pt-BR" b="1" dirty="0" err="1"/>
              <a:t>Sant'anna</a:t>
            </a:r>
            <a:r>
              <a:rPr lang="pt-BR" b="1" dirty="0"/>
              <a:t> Lima (HC:12884276) </a:t>
            </a:r>
            <a:r>
              <a:rPr lang="es-ES" b="1" dirty="0" err="1"/>
              <a:t>Hipótese</a:t>
            </a:r>
            <a:r>
              <a:rPr lang="es-ES" b="1" dirty="0"/>
              <a:t> diagnóstica: Anemia</a:t>
            </a:r>
            <a:endParaRPr lang="en-US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36ACD4C-43DB-4B6B-8104-1461B170C1D7}"/>
              </a:ext>
            </a:extLst>
          </p:cNvPr>
          <p:cNvSpPr txBox="1"/>
          <p:nvPr/>
        </p:nvSpPr>
        <p:spPr>
          <a:xfrm>
            <a:off x="6011173" y="5426466"/>
            <a:ext cx="624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 err="1">
                <a:effectLst/>
                <a:latin typeface="-apple-system"/>
              </a:rPr>
              <a:t>Patologia</a:t>
            </a:r>
            <a:r>
              <a:rPr lang="en-US" b="1" i="0" dirty="0">
                <a:effectLst/>
                <a:latin typeface="-apple-system"/>
              </a:rPr>
              <a:t>: </a:t>
            </a:r>
            <a:r>
              <a:rPr lang="en-US" b="1" i="0" dirty="0" err="1">
                <a:effectLst/>
                <a:latin typeface="-apple-system"/>
              </a:rPr>
              <a:t>Estomatocitose</a:t>
            </a:r>
            <a:r>
              <a:rPr lang="en-US" b="1" i="0" dirty="0">
                <a:effectLst/>
                <a:latin typeface="-apple-system"/>
              </a:rPr>
              <a:t> </a:t>
            </a:r>
            <a:r>
              <a:rPr lang="en-US" b="1" i="0" dirty="0" err="1">
                <a:effectLst/>
                <a:latin typeface="-apple-system"/>
              </a:rPr>
              <a:t>hereditária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42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FA371-B444-466A-B672-E152950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21222"/>
          </a:xfrm>
        </p:spPr>
        <p:txBody>
          <a:bodyPr/>
          <a:lstStyle/>
          <a:p>
            <a:r>
              <a:rPr lang="pt-BR" dirty="0"/>
              <a:t>Inspeção visual com </a:t>
            </a:r>
            <a:r>
              <a:rPr lang="pt-BR" dirty="0" err="1"/>
              <a:t>ivg</a:t>
            </a:r>
            <a:endParaRPr lang="en-US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49A5048-E30D-4CBB-BA77-3120E19EF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074" y="2070340"/>
            <a:ext cx="8834473" cy="402272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4AB26D7-21CE-4D60-A0DC-67550420D5F0}"/>
              </a:ext>
            </a:extLst>
          </p:cNvPr>
          <p:cNvSpPr txBox="1"/>
          <p:nvPr/>
        </p:nvSpPr>
        <p:spPr>
          <a:xfrm>
            <a:off x="725942" y="1578082"/>
            <a:ext cx="1159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Elisângela Galego de Souza </a:t>
            </a:r>
            <a:endParaRPr lang="en-US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D3DABC-3F9D-48BC-A2DF-A5C1819AD4C3}"/>
              </a:ext>
            </a:extLst>
          </p:cNvPr>
          <p:cNvSpPr txBox="1"/>
          <p:nvPr/>
        </p:nvSpPr>
        <p:spPr>
          <a:xfrm>
            <a:off x="3541144" y="6256967"/>
            <a:ext cx="616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800" u="none" strike="noStrike" dirty="0">
                <a:effectLst/>
                <a:highlight>
                  <a:srgbClr val="FFFF00"/>
                </a:highlight>
              </a:rPr>
              <a:t>PIEZO1:NM_001142864:exon17:c 2269delG:p D757Tfs*70</a:t>
            </a:r>
            <a:endParaRPr lang="en-US" sz="18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pic>
        <p:nvPicPr>
          <p:cNvPr id="4098" name="Picture 2" descr="IGV Team (@igvteam) | Twitter">
            <a:extLst>
              <a:ext uri="{FF2B5EF4-FFF2-40B4-BE49-F238E27FC236}">
                <a16:creationId xmlns:a16="http://schemas.microsoft.com/office/drawing/2014/main" id="{81C78EAC-77E7-4A86-91D6-2FE8DA9E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90" y="189751"/>
            <a:ext cx="1659219" cy="12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631A1E-0613-4F30-A63E-BA458FFBF801}"/>
              </a:ext>
            </a:extLst>
          </p:cNvPr>
          <p:cNvSpPr txBox="1"/>
          <p:nvPr/>
        </p:nvSpPr>
        <p:spPr>
          <a:xfrm>
            <a:off x="7315200" y="1455155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https://software.broadinstitute.org/software/igv/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7DC3E742-B23C-4B61-8CB5-A9DF538D81EF}"/>
              </a:ext>
            </a:extLst>
          </p:cNvPr>
          <p:cNvSpPr/>
          <p:nvPr/>
        </p:nvSpPr>
        <p:spPr>
          <a:xfrm rot="16200000">
            <a:off x="6144460" y="5690311"/>
            <a:ext cx="326922" cy="9029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7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7A053C-1278-4F6D-93BB-18670D8A1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579" y="1417637"/>
            <a:ext cx="8834473" cy="402272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F6A5BA9-AA8A-4289-839B-D266163FE21A}"/>
              </a:ext>
            </a:extLst>
          </p:cNvPr>
          <p:cNvSpPr txBox="1"/>
          <p:nvPr/>
        </p:nvSpPr>
        <p:spPr>
          <a:xfrm>
            <a:off x="801812" y="718956"/>
            <a:ext cx="1029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*</a:t>
            </a:r>
            <a:r>
              <a:rPr lang="pt-BR" b="1" dirty="0"/>
              <a:t>Marcos Paulo Albino de Souza </a:t>
            </a:r>
            <a:endParaRPr lang="en-US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BD8006-0062-46F4-BD8C-0519380CB94C}"/>
              </a:ext>
            </a:extLst>
          </p:cNvPr>
          <p:cNvSpPr txBox="1"/>
          <p:nvPr/>
        </p:nvSpPr>
        <p:spPr>
          <a:xfrm>
            <a:off x="3331953" y="572972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800" u="none" strike="noStrike" dirty="0">
                <a:effectLst/>
                <a:highlight>
                  <a:srgbClr val="FFFF00"/>
                </a:highlight>
              </a:rPr>
              <a:t>PIEZO1:NM_001142864:exon17:c.2269delG:p.D757Tfs*70</a:t>
            </a:r>
            <a:endParaRPr lang="en-US" sz="18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27C072B4-6B0A-4315-853A-AA91CF4CC9E3}"/>
              </a:ext>
            </a:extLst>
          </p:cNvPr>
          <p:cNvSpPr/>
          <p:nvPr/>
        </p:nvSpPr>
        <p:spPr>
          <a:xfrm rot="16200000">
            <a:off x="6215773" y="5060583"/>
            <a:ext cx="326922" cy="9029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DF1FB-A481-4639-B07E-1A71C28E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Próximas etapas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26699-7BE1-44E1-AA2F-0DD32887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80325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 Verificar os casos de variantes com alta frequência alélica;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 Correlacionar com dados clínicos do paciente para validar com Sanger;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 Avaliar os </a:t>
            </a:r>
            <a:r>
              <a:rPr lang="pt-BR" sz="2500" dirty="0" err="1"/>
              <a:t>exomas</a:t>
            </a:r>
            <a:r>
              <a:rPr lang="pt-BR" sz="2500" dirty="0"/>
              <a:t> de pacientes com </a:t>
            </a:r>
            <a:r>
              <a:rPr lang="pt-BR" sz="2500" dirty="0" err="1"/>
              <a:t>Bicitopenias</a:t>
            </a:r>
            <a:r>
              <a:rPr lang="pt-BR" sz="2500" dirty="0"/>
              <a:t>, Pancitopenia, saliva (leucopenia).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 Estudo com citopenia clonal de significado incerto.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88136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078BE-5E73-42F6-AB60-2781BDC1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27" y="776377"/>
            <a:ext cx="5299034" cy="4428802"/>
          </a:xfrm>
        </p:spPr>
        <p:txBody>
          <a:bodyPr>
            <a:normAutofit/>
          </a:bodyPr>
          <a:lstStyle/>
          <a:p>
            <a:r>
              <a:rPr lang="pt-BR" sz="6600" dirty="0"/>
              <a:t>Obrigado!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150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97C37C8-33AB-4ADB-A58F-575ACA09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00" y="861262"/>
            <a:ext cx="9720072" cy="700120"/>
          </a:xfrm>
        </p:spPr>
        <p:txBody>
          <a:bodyPr>
            <a:normAutofit fontScale="90000"/>
          </a:bodyPr>
          <a:lstStyle/>
          <a:p>
            <a:r>
              <a:rPr lang="pt-BR" dirty="0"/>
              <a:t>GENÔMICA E A BIOINFORMÁTICA</a:t>
            </a:r>
            <a:endParaRPr lang="en-US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CA9E48-4DB3-4D43-B320-8F82DE1F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98" y="2286000"/>
            <a:ext cx="5218981" cy="402336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Abordagem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visa a caracterização coletiva e a quantificação de </a:t>
            </a:r>
            <a:r>
              <a:rPr lang="pt-B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pools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moléculas biológicas que se traduzem na estrutura, função e dinâmica de um organismo (GASTINEL, 2012).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Bioinformática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6" name="Picture 2" descr="Genomic coordinates to gene lists and vice versa — Annotating gene  coordinates and gene lists | by Pubudu samarakoon | Into the genomics |  Medium">
            <a:extLst>
              <a:ext uri="{FF2B5EF4-FFF2-40B4-BE49-F238E27FC236}">
                <a16:creationId xmlns:a16="http://schemas.microsoft.com/office/drawing/2014/main" id="{D68FC57D-03F6-4B7A-B5D9-428B3B13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83" y="1747148"/>
            <a:ext cx="5592792" cy="18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8531EE-86CF-44CE-A017-F4EFE7BB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83" y="4067175"/>
            <a:ext cx="565389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6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CFFBCA-F32E-4F92-BA91-B81EE43F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15" y="638355"/>
            <a:ext cx="11067690" cy="5581290"/>
          </a:xfrm>
        </p:spPr>
        <p:txBody>
          <a:bodyPr>
            <a:noAutofit/>
          </a:bodyPr>
          <a:lstStyle/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Teste genômico para entender a patologia das doenças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mielóides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morfologia das células sanguíneas, contagem de blastos, citogenética e análise molecular são cruciais para os médicos diagnosticarem e predizerem o prognóstico das NM de acordo com a classificação da Organização Mundial da Saúde (OMS) (Arber </a:t>
            </a:r>
            <a:r>
              <a:rPr lang="pt-BR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2016);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Tecnologias NGS (</a:t>
            </a:r>
            <a:r>
              <a:rPr lang="pt-BR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Next Generation </a:t>
            </a:r>
            <a:r>
              <a:rPr lang="pt-BR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Sequencing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Etapas: </a:t>
            </a:r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Controle de qualidade, mapeamento, alinhamento e anotação funcional de variantes;</a:t>
            </a:r>
            <a:endParaRPr lang="pt-BR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aracterização de amostras clínicas, descobertas de novas </a:t>
            </a:r>
            <a:r>
              <a:rPr lang="pt-B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variantes</a:t>
            </a:r>
            <a:r>
              <a:rPr lang="pt-B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genéticas para auxiliar o diagnóstico, o prognóstico e o tratamento de pacientes (Aguilera-Diaz </a:t>
            </a:r>
            <a:r>
              <a:rPr lang="pt-BR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2020);</a:t>
            </a: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Até a utilização de reduzidos painéis de diretrizes diagnósticos para determinar o ganho real da informação genética.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719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7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C20CB-4566-472D-ABB9-8F8BD7CB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17" y="77638"/>
            <a:ext cx="11078732" cy="1499616"/>
          </a:xfrm>
        </p:spPr>
        <p:txBody>
          <a:bodyPr>
            <a:normAutofit/>
          </a:bodyPr>
          <a:lstStyle/>
          <a:p>
            <a:pPr algn="l"/>
            <a:r>
              <a:rPr lang="pt-BR" sz="4000" dirty="0">
                <a:latin typeface="Tw Cen MT Condensed (Títulos)"/>
              </a:rPr>
              <a:t>Vários genes com mutações recorrentes foram identificados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Tw Cen MT Condensed (Títulos)"/>
              </a:rPr>
            </a:br>
            <a:r>
              <a:rPr lang="nl-NL" sz="1800" b="1" i="0" u="none" strike="noStrike" baseline="0" dirty="0">
                <a:solidFill>
                  <a:srgbClr val="000000"/>
                </a:solidFill>
                <a:latin typeface="Tw Cen MT Condensed (Títulos)"/>
              </a:rPr>
              <a:t> (Haferlach et al, Leukemia 2014; Papaemmanuil et al, Blood 2013)</a:t>
            </a:r>
            <a:r>
              <a:rPr lang="pt-BR" sz="4000" b="1" dirty="0">
                <a:latin typeface="Tw Cen MT Condensed (Títulos)"/>
              </a:rPr>
              <a:t> </a:t>
            </a:r>
            <a:endParaRPr lang="en-US" sz="4000" b="1" dirty="0">
              <a:latin typeface="Tw Cen MT Condensed (Títulos)"/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9AE7554-68EF-49E0-BF0D-D75EA057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2" y="2286000"/>
            <a:ext cx="4433976" cy="403716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err="1"/>
              <a:t>Spliceosome</a:t>
            </a:r>
            <a:r>
              <a:rPr lang="pt-BR" dirty="0"/>
              <a:t> genes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NPM1 (Nucleossoma)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Fusion gene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Myeloid transcription </a:t>
            </a:r>
            <a:r>
              <a:rPr lang="en-US" dirty="0" err="1"/>
              <a:t>factores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Tumor suppressor genes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Signal transduction genes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Cohesin</a:t>
            </a:r>
            <a:r>
              <a:rPr lang="en-US" dirty="0"/>
              <a:t> genes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DNA Modification genes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Chromatin modifies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85BDEF-884B-4D8F-B552-369AB51E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32" y="1268083"/>
            <a:ext cx="6837916" cy="52276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D165ED-DDDF-49A9-8032-53E7607EB3F0}"/>
              </a:ext>
            </a:extLst>
          </p:cNvPr>
          <p:cNvSpPr txBox="1"/>
          <p:nvPr/>
        </p:nvSpPr>
        <p:spPr>
          <a:xfrm>
            <a:off x="1664899" y="6529961"/>
            <a:ext cx="10527102" cy="343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</a:rPr>
              <a:t>Descriptive and functional genomics in acute myeloid leukemia (AML): Paving the road for a cure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(PASQUER et al., 2021)</a:t>
            </a:r>
          </a:p>
        </p:txBody>
      </p:sp>
    </p:spTree>
    <p:extLst>
      <p:ext uri="{BB962C8B-B14F-4D97-AF65-F5344CB8AC3E}">
        <p14:creationId xmlns:p14="http://schemas.microsoft.com/office/powerpoint/2010/main" val="404821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93268CA-38F6-40F6-A571-61E1B1D44DF0}"/>
              </a:ext>
            </a:extLst>
          </p:cNvPr>
          <p:cNvSpPr txBox="1"/>
          <p:nvPr/>
        </p:nvSpPr>
        <p:spPr>
          <a:xfrm>
            <a:off x="888301" y="983845"/>
            <a:ext cx="3657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Sequenciamento de </a:t>
            </a:r>
            <a:r>
              <a:rPr lang="pt-BR" sz="2200" b="1" dirty="0" err="1"/>
              <a:t>Exoma</a:t>
            </a:r>
            <a:endParaRPr lang="pt-BR" sz="2200" b="1" dirty="0"/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920913C6-AD3F-472C-A90F-828A3AF67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457037"/>
              </p:ext>
            </p:extLst>
          </p:nvPr>
        </p:nvGraphicFramePr>
        <p:xfrm>
          <a:off x="5953612" y="538089"/>
          <a:ext cx="5813464" cy="601122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62518">
                  <a:extLst>
                    <a:ext uri="{9D8B030D-6E8A-4147-A177-3AD203B41FA5}">
                      <a16:colId xmlns:a16="http://schemas.microsoft.com/office/drawing/2014/main" val="1063603211"/>
                    </a:ext>
                  </a:extLst>
                </a:gridCol>
                <a:gridCol w="1162518">
                  <a:extLst>
                    <a:ext uri="{9D8B030D-6E8A-4147-A177-3AD203B41FA5}">
                      <a16:colId xmlns:a16="http://schemas.microsoft.com/office/drawing/2014/main" val="2869719460"/>
                    </a:ext>
                  </a:extLst>
                </a:gridCol>
                <a:gridCol w="1045831">
                  <a:extLst>
                    <a:ext uri="{9D8B030D-6E8A-4147-A177-3AD203B41FA5}">
                      <a16:colId xmlns:a16="http://schemas.microsoft.com/office/drawing/2014/main" val="2220213797"/>
                    </a:ext>
                  </a:extLst>
                </a:gridCol>
                <a:gridCol w="1279205">
                  <a:extLst>
                    <a:ext uri="{9D8B030D-6E8A-4147-A177-3AD203B41FA5}">
                      <a16:colId xmlns:a16="http://schemas.microsoft.com/office/drawing/2014/main" val="1985064968"/>
                    </a:ext>
                  </a:extLst>
                </a:gridCol>
                <a:gridCol w="1163392">
                  <a:extLst>
                    <a:ext uri="{9D8B030D-6E8A-4147-A177-3AD203B41FA5}">
                      <a16:colId xmlns:a16="http://schemas.microsoft.com/office/drawing/2014/main" val="1839349529"/>
                    </a:ext>
                  </a:extLst>
                </a:gridCol>
              </a:tblGrid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ABL1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DDX41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JAK3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RAD21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U2AF1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1492946059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ANKRD26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DNMT3A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KDM6A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RB1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WT1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2591587100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ASXL1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EP300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KIT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SAMD9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ZRSR2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3155034867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ATM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ETV6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KMT2A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SAMD9L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SF1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859207364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ATRX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EZH2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KRAS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SETBP1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SBDS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1468018515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BCOR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FANCA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MLLT10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SF3B1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RIT1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64484022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BCORL1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FANCM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MPL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SH2B3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DCLRE1C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3412275961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BRAF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FBXW7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MYD88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SMC1A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CTCF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767756623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BRCA1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FLT3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NF1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SMC3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CREBBP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3469099254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BRCA2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GATA1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NOTCH1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SRSF2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CHEK2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3731118723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CALR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GATA2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NPM1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STAG1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PIM1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4082728530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CBL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GNAS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NRAS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STAG2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NUP98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2978100451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CBLB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HRAS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PDGFRA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STAT3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NSD1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4099488188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CDKN2A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IDH1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PHF6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TERF1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ERBB2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4143300278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CDKN2B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IDH2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PIGA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TERF2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CBLC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3385467583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CEBPA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IKZF1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PRPF8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TERT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4011614724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CSF3R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IRF1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PTEN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TET2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1218189962"/>
                  </a:ext>
                </a:extLst>
              </a:tr>
              <a:tr h="2795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CUX1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JAK2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PTPN11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TP53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710" marR="8710" marT="8710" marB="0" anchor="b"/>
                </a:tc>
                <a:extLst>
                  <a:ext uri="{0D108BD9-81ED-4DB2-BD59-A6C34878D82A}">
                    <a16:rowId xmlns:a16="http://schemas.microsoft.com/office/drawing/2014/main" val="3022860660"/>
                  </a:ext>
                </a:extLst>
              </a:tr>
            </a:tbl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D054FF5-9EBC-4FDA-A8C6-6B5EF428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612" y="170704"/>
            <a:ext cx="5813464" cy="27596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sz="2000" dirty="0"/>
              <a:t>Painel de 87 genes relacionados à neoplasia mieloide</a:t>
            </a:r>
            <a:endParaRPr lang="en-US" sz="20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07C4E91-FCCD-4188-9962-BCDA87FCFF38}"/>
              </a:ext>
            </a:extLst>
          </p:cNvPr>
          <p:cNvSpPr txBox="1">
            <a:spLocks/>
          </p:cNvSpPr>
          <p:nvPr/>
        </p:nvSpPr>
        <p:spPr>
          <a:xfrm>
            <a:off x="222360" y="3276991"/>
            <a:ext cx="3230891" cy="3272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pic>
        <p:nvPicPr>
          <p:cNvPr id="12" name="Picture 2" descr="Resultado de imagem para ngs illumina sequencing">
            <a:extLst>
              <a:ext uri="{FF2B5EF4-FFF2-40B4-BE49-F238E27FC236}">
                <a16:creationId xmlns:a16="http://schemas.microsoft.com/office/drawing/2014/main" id="{9E468815-0426-4D20-9836-1FBCF24B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6" y="1628106"/>
            <a:ext cx="5002543" cy="383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BC1D2C-B628-4DEB-8280-DF892852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04" y="445060"/>
            <a:ext cx="8547572" cy="626950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pt-BR" sz="2600" b="1" dirty="0"/>
              <a:t>Qualidade das leituras</a:t>
            </a:r>
            <a:r>
              <a:rPr lang="pt-BR" sz="2600" dirty="0"/>
              <a:t>: </a:t>
            </a:r>
            <a:r>
              <a:rPr lang="pt-BR" sz="2400" dirty="0"/>
              <a:t>(</a:t>
            </a:r>
            <a:r>
              <a:rPr lang="pt-BR" sz="2400" dirty="0" err="1"/>
              <a:t>Trimagem</a:t>
            </a:r>
            <a:r>
              <a:rPr lang="pt-BR" sz="2400" dirty="0"/>
              <a:t> e remoção de </a:t>
            </a:r>
            <a:r>
              <a:rPr lang="pt-BR" sz="2400" dirty="0" err="1"/>
              <a:t>reads</a:t>
            </a:r>
            <a:r>
              <a:rPr lang="pt-BR" sz="2400" dirty="0"/>
              <a:t> duplicadas)</a:t>
            </a:r>
            <a:endParaRPr lang="pt-BR" sz="2600" dirty="0"/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pt-BR" sz="2600" b="1" dirty="0"/>
              <a:t>Mapeamento e alinhamento </a:t>
            </a:r>
            <a:r>
              <a:rPr lang="pt-BR" sz="2400" dirty="0"/>
              <a:t>contra o genoma de referência (GRCh37 ou GRCh38)</a:t>
            </a:r>
            <a:r>
              <a:rPr lang="pt-BR" sz="2400" b="1" dirty="0"/>
              <a:t>: </a:t>
            </a:r>
            <a:r>
              <a:rPr lang="pt-BR" sz="2400" dirty="0"/>
              <a:t>programa </a:t>
            </a:r>
            <a:r>
              <a:rPr lang="pt-BR" sz="2400" dirty="0" err="1"/>
              <a:t>Sure</a:t>
            </a:r>
            <a:r>
              <a:rPr lang="pt-BR" sz="2400" dirty="0"/>
              <a:t> </a:t>
            </a:r>
            <a:r>
              <a:rPr lang="pt-BR" sz="2400" dirty="0" err="1"/>
              <a:t>Call</a:t>
            </a:r>
            <a:r>
              <a:rPr lang="pt-BR" sz="2400" dirty="0"/>
              <a:t> (</a:t>
            </a:r>
            <a:r>
              <a:rPr lang="pt-BR" sz="2400" dirty="0" err="1"/>
              <a:t>Agilent</a:t>
            </a:r>
            <a:r>
              <a:rPr lang="pt-BR" sz="2400" dirty="0"/>
              <a:t> Technologies)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pt-BR" sz="2600" b="1" dirty="0"/>
              <a:t>Análise das variantes</a:t>
            </a:r>
            <a:r>
              <a:rPr lang="pt-BR" sz="2600" dirty="0"/>
              <a:t>: </a:t>
            </a:r>
            <a:r>
              <a:rPr lang="pt-BR" sz="2400" i="1" dirty="0"/>
              <a:t>software</a:t>
            </a:r>
            <a:r>
              <a:rPr lang="pt-BR" sz="2400" dirty="0"/>
              <a:t> ANNOVAR </a:t>
            </a:r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u="sng" dirty="0"/>
              <a:t>Critérios de inclusão para filtragem:</a:t>
            </a:r>
          </a:p>
          <a:p>
            <a:pPr marL="457200" lvl="1" indent="0">
              <a:buNone/>
            </a:pPr>
            <a:r>
              <a:rPr lang="pt-BR" dirty="0"/>
              <a:t>	</a:t>
            </a:r>
            <a:r>
              <a:rPr lang="pt-BR" sz="2000" dirty="0"/>
              <a:t>Regiões codificantes (éxons), sítios de </a:t>
            </a:r>
            <a:r>
              <a:rPr lang="pt-BR" sz="2000" i="1" dirty="0" err="1"/>
              <a:t>splincing</a:t>
            </a:r>
            <a:r>
              <a:rPr lang="pt-BR" sz="2000" dirty="0"/>
              <a:t> e 5’UTRs, </a:t>
            </a:r>
          </a:p>
          <a:p>
            <a:pPr marL="457200" lvl="1" indent="0">
              <a:buNone/>
            </a:pPr>
            <a:r>
              <a:rPr lang="pt-BR" sz="2000" dirty="0"/>
              <a:t>	Contagem de leitura &gt; 20,</a:t>
            </a:r>
          </a:p>
          <a:p>
            <a:pPr marL="457200" lvl="1" indent="0">
              <a:buNone/>
            </a:pPr>
            <a:r>
              <a:rPr lang="pt-BR" sz="2000" dirty="0"/>
              <a:t>	Frequência alélica variante &gt; 0,25. </a:t>
            </a:r>
          </a:p>
          <a:p>
            <a:pPr marL="457200" lvl="1" indent="0">
              <a:buNone/>
            </a:pPr>
            <a:endParaRPr lang="pt-BR" u="sng" dirty="0"/>
          </a:p>
          <a:p>
            <a:pPr marL="457200" lvl="1" indent="0">
              <a:buNone/>
            </a:pPr>
            <a:r>
              <a:rPr lang="pt-BR" u="sng" dirty="0"/>
              <a:t>Avaliação quanto o potencial deletério:</a:t>
            </a:r>
          </a:p>
          <a:p>
            <a:pPr marL="457200" lvl="1" indent="0">
              <a:buNone/>
            </a:pPr>
            <a:r>
              <a:rPr lang="pt-BR" sz="2000" i="1" dirty="0"/>
              <a:t>	SIFT</a:t>
            </a:r>
            <a:r>
              <a:rPr lang="pt-BR" sz="2000" dirty="0"/>
              <a:t>, </a:t>
            </a:r>
            <a:r>
              <a:rPr lang="pt-BR" sz="2000" i="1" dirty="0"/>
              <a:t>Polyphen2</a:t>
            </a:r>
            <a:r>
              <a:rPr lang="pt-BR" sz="2000" dirty="0"/>
              <a:t>, </a:t>
            </a:r>
            <a:r>
              <a:rPr lang="pt-BR" sz="2000" i="1" dirty="0" err="1"/>
              <a:t>Mutation</a:t>
            </a:r>
            <a:r>
              <a:rPr lang="pt-BR" sz="2000" dirty="0"/>
              <a:t> </a:t>
            </a:r>
            <a:r>
              <a:rPr lang="pt-BR" sz="2000" i="1" dirty="0" err="1"/>
              <a:t>Taster</a:t>
            </a:r>
            <a:r>
              <a:rPr lang="pt-BR" sz="2000" dirty="0"/>
              <a:t>, </a:t>
            </a:r>
            <a:r>
              <a:rPr lang="pt-BR" sz="2000" i="1" dirty="0" err="1"/>
              <a:t>Mutation</a:t>
            </a:r>
            <a:r>
              <a:rPr lang="pt-BR" sz="2000" dirty="0"/>
              <a:t> </a:t>
            </a:r>
            <a:r>
              <a:rPr lang="pt-BR" sz="2000" i="1" dirty="0"/>
              <a:t>Assessor</a:t>
            </a:r>
            <a:r>
              <a:rPr lang="pt-BR" sz="2000" dirty="0"/>
              <a:t>, FATHMM, Radial SVM, RL e </a:t>
            </a:r>
            <a:r>
              <a:rPr lang="pt-BR" sz="2000" dirty="0" err="1"/>
              <a:t>PhiloP</a:t>
            </a:r>
            <a:r>
              <a:rPr lang="pt-BR" sz="2000" dirty="0"/>
              <a:t>.</a:t>
            </a:r>
          </a:p>
          <a:p>
            <a:pPr marL="457200" lvl="1" indent="0">
              <a:buNone/>
            </a:pPr>
            <a:r>
              <a:rPr lang="pt-BR" sz="2000" dirty="0"/>
              <a:t>	Bancos de dados 1000 </a:t>
            </a:r>
            <a:r>
              <a:rPr lang="pt-BR" sz="2000" dirty="0" err="1"/>
              <a:t>Genomes</a:t>
            </a:r>
            <a:r>
              <a:rPr lang="pt-BR" sz="2000" dirty="0"/>
              <a:t> e </a:t>
            </a:r>
            <a:r>
              <a:rPr lang="pt-BR" sz="2000" dirty="0" err="1"/>
              <a:t>ABraOM</a:t>
            </a:r>
            <a:r>
              <a:rPr lang="pt-BR" sz="2000" dirty="0"/>
              <a:t>: </a:t>
            </a:r>
            <a:r>
              <a:rPr lang="pt-BR" sz="2000" dirty="0" err="1"/>
              <a:t>Brazilian</a:t>
            </a:r>
            <a:r>
              <a:rPr lang="pt-BR" sz="2000" dirty="0"/>
              <a:t> </a:t>
            </a:r>
            <a:r>
              <a:rPr lang="pt-BR" sz="2000" dirty="0" err="1"/>
              <a:t>genomic</a:t>
            </a:r>
            <a:r>
              <a:rPr lang="pt-BR" sz="2000" dirty="0"/>
              <a:t> </a:t>
            </a:r>
            <a:r>
              <a:rPr lang="pt-BR" sz="2000" dirty="0" err="1"/>
              <a:t>variants</a:t>
            </a:r>
            <a:r>
              <a:rPr lang="pt-BR" sz="20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3B31E4-B9C1-4BFD-98E9-578957FD844C}"/>
              </a:ext>
            </a:extLst>
          </p:cNvPr>
          <p:cNvSpPr txBox="1"/>
          <p:nvPr/>
        </p:nvSpPr>
        <p:spPr>
          <a:xfrm>
            <a:off x="588430" y="910044"/>
            <a:ext cx="224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Análise</a:t>
            </a:r>
          </a:p>
          <a:p>
            <a:pPr algn="ctr"/>
            <a:r>
              <a:rPr lang="pt-BR" sz="2200" b="1" dirty="0"/>
              <a:t>Bioinformática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7DDAF4D-C823-4B3A-B8A9-5652E2B5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1923361"/>
            <a:ext cx="2733050" cy="17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F071FE5-137C-405C-A90B-A052A8BAD4AF}"/>
              </a:ext>
            </a:extLst>
          </p:cNvPr>
          <p:cNvSpPr/>
          <p:nvPr/>
        </p:nvSpPr>
        <p:spPr>
          <a:xfrm>
            <a:off x="1097280" y="3254444"/>
            <a:ext cx="3014931" cy="55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Sistema de 3 classes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(Patogenicidade Somática)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65FCBECD-A5EB-4A58-9355-88E9B4DE92C7}"/>
              </a:ext>
            </a:extLst>
          </p:cNvPr>
          <p:cNvSpPr/>
          <p:nvPr/>
        </p:nvSpPr>
        <p:spPr>
          <a:xfrm>
            <a:off x="4364192" y="3363676"/>
            <a:ext cx="854478" cy="336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0F29A2D-A87E-4D3C-A19F-8BB8CFCDEA6C}"/>
              </a:ext>
            </a:extLst>
          </p:cNvPr>
          <p:cNvSpPr txBox="1">
            <a:spLocks/>
          </p:cNvSpPr>
          <p:nvPr/>
        </p:nvSpPr>
        <p:spPr>
          <a:xfrm>
            <a:off x="938437" y="1079967"/>
            <a:ext cx="7306292" cy="393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Sistemática das classes de variantes:</a:t>
            </a:r>
            <a:endParaRPr lang="en-US" sz="3200" b="1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647EBB6-7314-4621-BA86-6E0C1EB4DF83}"/>
              </a:ext>
            </a:extLst>
          </p:cNvPr>
          <p:cNvSpPr/>
          <p:nvPr/>
        </p:nvSpPr>
        <p:spPr>
          <a:xfrm>
            <a:off x="5858165" y="2322746"/>
            <a:ext cx="2545407" cy="33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Variantes Patogênicas</a:t>
            </a:r>
            <a:endParaRPr lang="en-US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32DD5E2-C620-41CE-B1ED-FD81335705AC}"/>
              </a:ext>
            </a:extLst>
          </p:cNvPr>
          <p:cNvSpPr/>
          <p:nvPr/>
        </p:nvSpPr>
        <p:spPr>
          <a:xfrm>
            <a:off x="5888648" y="3381542"/>
            <a:ext cx="4382286" cy="33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Variantes de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Sig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Incerto/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Desconhecido</a:t>
            </a:r>
            <a:endParaRPr lang="en-US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A6310CE-450F-4DC1-97D9-7B4B1F02C702}"/>
              </a:ext>
            </a:extLst>
          </p:cNvPr>
          <p:cNvSpPr/>
          <p:nvPr/>
        </p:nvSpPr>
        <p:spPr>
          <a:xfrm>
            <a:off x="5858165" y="5196044"/>
            <a:ext cx="2153794" cy="33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Variantes Benignas</a:t>
            </a:r>
            <a:endParaRPr lang="en-US" b="1" dirty="0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B5CD4A1-D613-42BB-87D9-4CCFA215EF4E}"/>
              </a:ext>
            </a:extLst>
          </p:cNvPr>
          <p:cNvSpPr/>
          <p:nvPr/>
        </p:nvSpPr>
        <p:spPr>
          <a:xfrm>
            <a:off x="8536501" y="2388429"/>
            <a:ext cx="363979" cy="178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CCDA9F5-1206-4899-8225-8E6804B3674B}"/>
              </a:ext>
            </a:extLst>
          </p:cNvPr>
          <p:cNvSpPr/>
          <p:nvPr/>
        </p:nvSpPr>
        <p:spPr>
          <a:xfrm>
            <a:off x="9027255" y="2309447"/>
            <a:ext cx="1647711" cy="33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Tumorigênese</a:t>
            </a:r>
            <a:endParaRPr lang="en-US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A634546-4934-49A7-9EC8-0F1B1C349848}"/>
              </a:ext>
            </a:extLst>
          </p:cNvPr>
          <p:cNvSpPr/>
          <p:nvPr/>
        </p:nvSpPr>
        <p:spPr>
          <a:xfrm>
            <a:off x="6984547" y="3811348"/>
            <a:ext cx="3467886" cy="512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Apoiam/Refutam seu efeito na patogenicidade somática</a:t>
            </a:r>
            <a:endParaRPr lang="en-US" b="1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BF0652B-4D66-468B-9301-9A1DCB5D68F1}"/>
              </a:ext>
            </a:extLst>
          </p:cNvPr>
          <p:cNvSpPr/>
          <p:nvPr/>
        </p:nvSpPr>
        <p:spPr>
          <a:xfrm>
            <a:off x="8953964" y="5196044"/>
            <a:ext cx="1647711" cy="33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Tumorigênese</a:t>
            </a:r>
            <a:endParaRPr lang="en-US" b="1" dirty="0"/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EDB81893-B66B-414A-87EF-715B5D5A8297}"/>
              </a:ext>
            </a:extLst>
          </p:cNvPr>
          <p:cNvSpPr/>
          <p:nvPr/>
        </p:nvSpPr>
        <p:spPr>
          <a:xfrm>
            <a:off x="9320619" y="4912251"/>
            <a:ext cx="914400" cy="914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0ADC77E-781B-4EDF-8F67-8F7A77D9713A}"/>
              </a:ext>
            </a:extLst>
          </p:cNvPr>
          <p:cNvSpPr/>
          <p:nvPr/>
        </p:nvSpPr>
        <p:spPr>
          <a:xfrm>
            <a:off x="6305051" y="5623974"/>
            <a:ext cx="3929968" cy="2690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Polimorfimos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 presentes em toda população saudável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426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6" grpId="0" animBg="1"/>
      <p:bldP spid="8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63_TF22378848.potx" id="{53269024-24FC-4B17-B3AE-3D7549CE191E}" vid="{01B4D491-F3F2-4E5D-94E6-F1FCB1EFD3D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integral</Template>
  <TotalTime>1735</TotalTime>
  <Words>4354</Words>
  <Application>Microsoft Office PowerPoint</Application>
  <PresentationFormat>Widescreen</PresentationFormat>
  <Paragraphs>979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-apple-system</vt:lpstr>
      <vt:lpstr>Arial</vt:lpstr>
      <vt:lpstr>Calibri</vt:lpstr>
      <vt:lpstr>Times New Roman</vt:lpstr>
      <vt:lpstr>Tw Cen MT</vt:lpstr>
      <vt:lpstr>Tw Cen MT Condensed</vt:lpstr>
      <vt:lpstr>Tw Cen MT Condensed (Títulos)</vt:lpstr>
      <vt:lpstr>Wingdings</vt:lpstr>
      <vt:lpstr>Wingdings 3</vt:lpstr>
      <vt:lpstr>Integral</vt:lpstr>
      <vt:lpstr>Preditores de gravidade e novos tratamentos para Neoplasias da Medula Óssea INCT DO SANGUE</vt:lpstr>
      <vt:lpstr>iNTRODUÇÃO</vt:lpstr>
      <vt:lpstr>DOENÇAS HEMATOLÓGICAS</vt:lpstr>
      <vt:lpstr>GENÔMICA E A BIOINFORMÁTICA</vt:lpstr>
      <vt:lpstr>Apresentação do PowerPoint</vt:lpstr>
      <vt:lpstr>Vários genes com mutações recorrentes foram identificados  (Haferlach et al, Leukemia 2014; Papaemmanuil et al, Blood 2013) </vt:lpstr>
      <vt:lpstr>Apresentação do PowerPoint</vt:lpstr>
      <vt:lpstr>Apresentação do PowerPoint</vt:lpstr>
      <vt:lpstr>Apresentação do PowerPoint</vt:lpstr>
      <vt:lpstr>Preditores de impacto funcional</vt:lpstr>
      <vt:lpstr>objetivo</vt:lpstr>
      <vt:lpstr>metodologias</vt:lpstr>
      <vt:lpstr>Apresentação do PowerPoint</vt:lpstr>
      <vt:lpstr>Resultados parciais</vt:lpstr>
      <vt:lpstr>Pacientes com lma</vt:lpstr>
      <vt:lpstr>Resultados de lma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Inspeção visual com ivg</vt:lpstr>
      <vt:lpstr>Apresentação do PowerPoint</vt:lpstr>
      <vt:lpstr>Próximas etapas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Identificação de vias metabólicas em leucemia mieloide aguda</dc:title>
  <dc:creator>jersey maues</dc:creator>
  <cp:lastModifiedBy>JERSEY MAUES</cp:lastModifiedBy>
  <cp:revision>94</cp:revision>
  <dcterms:created xsi:type="dcterms:W3CDTF">2021-01-26T04:34:01Z</dcterms:created>
  <dcterms:modified xsi:type="dcterms:W3CDTF">2024-09-26T16:49:05Z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